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320040"/>
            <a:ext cx="1124712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>
                <a:solidFill>
                  <a:srgbClr val="00175A"/>
                </a:solidFill>
                <a:latin typeface="Arial"/>
              </a:rPr>
              <a:t>Plan 132 FTE against a 104 baseline; contacts per transaction moves it most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960120"/>
            <a:ext cx="112471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 b="0">
                <a:solidFill>
                  <a:srgbClr val="888B8D"/>
                </a:solidFill>
                <a:latin typeface="Arial"/>
              </a:rPr>
              <a:t>Every step traces to a row on the departure–arrival grid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124712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900" b="0">
                <a:solidFill>
                  <a:srgbClr val="888B8D"/>
                </a:solidFill>
                <a:latin typeface="Arial"/>
              </a:rPr>
              <a:t>‹Illustrative migration› · archetype C · as of 2026-10-06</a:t>
            </a:r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554480"/>
            <a:ext cx="6949440" cy="34747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680960" y="1737360"/>
            <a:ext cx="402336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500" b="0">
                <a:solidFill>
                  <a:srgbClr val="00175A"/>
                </a:solidFill>
                <a:latin typeface="Arial"/>
              </a:rPr>
              <a:t>• +28 FTE from baseline to plan</a:t>
            </a:r>
          </a:p>
          <a:p>
            <a:r>
              <a:rPr sz="1500" b="0">
                <a:solidFill>
                  <a:srgbClr val="00175A"/>
                </a:solidFill>
                <a:latin typeface="Arial"/>
              </a:rPr>
              <a:t>• 3 problems · 6 watch · 2 unknown</a:t>
            </a:r>
          </a:p>
          <a:p>
            <a:r>
              <a:rPr sz="1500" b="0">
                <a:solidFill>
                  <a:srgbClr val="00175A"/>
                </a:solidFill>
                <a:latin typeface="Arial"/>
              </a:rPr>
              <a:t>• Most uncertain: contacts per transaction, by country (−10 / +12)</a:t>
            </a:r>
          </a:p>
          <a:p>
            <a:r>
              <a:rPr sz="1500" b="0">
                <a:solidFill>
                  <a:srgbClr val="00175A"/>
                </a:solidFill>
                <a:latin typeface="Arial"/>
              </a:rPr>
              <a:t>• 13 open questions · 7 mandatory rows empty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320040"/>
            <a:ext cx="1124712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>
                <a:solidFill>
                  <a:srgbClr val="00175A"/>
                </a:solidFill>
                <a:latin typeface="Arial"/>
              </a:rPr>
              <a:t>3 problems need action; the plan rests most on contacts per transaction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960120"/>
            <a:ext cx="112471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 b="0">
                <a:solidFill>
                  <a:srgbClr val="888B8D"/>
                </a:solidFill>
                <a:latin typeface="Arial"/>
              </a:rPr>
              <a:t>Why the plan holds, and where it may not: Problem and Watch rows, and the open assumptions that move it most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124712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900" b="0">
                <a:solidFill>
                  <a:srgbClr val="888B8D"/>
                </a:solidFill>
                <a:latin typeface="Arial"/>
              </a:rPr>
              <a:t>‹Illustrative migration› · archetype C · as of 2026-10-06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457200" y="1554480"/>
          <a:ext cx="6035040" cy="2743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"/>
                <a:gridCol w="2926080"/>
                <a:gridCol w="822960"/>
                <a:gridCol w="822960"/>
                <a:gridCol w="1051560"/>
              </a:tblGrid>
              <a:tr h="274320">
                <a:tc>
                  <a:txBody>
                    <a:bodyPr/>
                    <a:lstStyle/>
                    <a:p>
                      <a:r>
                        <a:rPr sz="900">
                          <a:latin typeface="Arial"/>
                        </a:rPr>
                        <a:t>#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900">
                          <a:latin typeface="Arial"/>
                        </a:rPr>
                        <a:t>Characteristic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900">
                          <a:latin typeface="Arial"/>
                        </a:rPr>
                        <a:t>Call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900">
                          <a:latin typeface="Arial"/>
                        </a:rPr>
                        <a:t>FTE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900">
                          <a:latin typeface="Arial"/>
                        </a:rPr>
                        <a:t>Owner</a:t>
                      </a:r>
                    </a:p>
                  </a:txBody>
                  <a:tcPr/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sz="900">
                          <a:latin typeface="Arial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900">
                          <a:latin typeface="Arial"/>
                        </a:rPr>
                        <a:t>Operating model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900">
                          <a:latin typeface="Arial"/>
                        </a:rPr>
                        <a:t>Problem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900">
                          <a:latin typeface="Arial"/>
                        </a:rPr>
                        <a:t>+4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900">
                          <a:latin typeface="Arial"/>
                        </a:rPr>
                        <a:t>arrival lead</a:t>
                      </a:r>
                    </a:p>
                  </a:txBody>
                  <a:tcPr/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sz="900">
                          <a:latin typeface="Arial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900">
                          <a:latin typeface="Arial"/>
                        </a:rPr>
                        <a:t>Contacts per transaction, by 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900">
                          <a:latin typeface="Arial"/>
                        </a:rPr>
                        <a:t>Problem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900">
                          <a:latin typeface="Arial"/>
                        </a:rPr>
                        <a:t>+10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900">
                          <a:latin typeface="Arial"/>
                        </a:rPr>
                        <a:t>departure lead</a:t>
                      </a:r>
                    </a:p>
                  </a:txBody>
                  <a:tcPr/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sz="900">
                          <a:latin typeface="Arial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900">
                          <a:latin typeface="Arial"/>
                        </a:rPr>
                        <a:t>Seasonality and weekly shape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900">
                          <a:latin typeface="Arial"/>
                        </a:rPr>
                        <a:t>Watch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900">
                          <a:latin typeface="Arial"/>
                        </a:rPr>
                        <a:t>+8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900">
                          <a:latin typeface="Arial"/>
                        </a:rPr>
                        <a:t>departure lead</a:t>
                      </a:r>
                    </a:p>
                  </a:txBody>
                  <a:tcPr/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sz="900">
                          <a:latin typeface="Arial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900">
                          <a:latin typeface="Arial"/>
                        </a:rPr>
                        <a:t>Chat usage share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900">
                          <a:latin typeface="Arial"/>
                        </a:rPr>
                        <a:t>Watch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900">
                          <a:latin typeface="Arial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900">
                          <a:latin typeface="Arial"/>
                        </a:rPr>
                        <a:t>arrival lead</a:t>
                      </a:r>
                    </a:p>
                  </a:txBody>
                  <a:tcPr/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sz="900">
                          <a:latin typeface="Arial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900">
                          <a:latin typeface="Arial"/>
                        </a:rPr>
                        <a:t>Languages supported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900">
                          <a:latin typeface="Arial"/>
                        </a:rPr>
                        <a:t>Problem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900">
                          <a:latin typeface="Arial"/>
                        </a:rPr>
                        <a:t>not sized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900">
                          <a:latin typeface="Arial"/>
                        </a:rPr>
                        <a:t>arrival lead</a:t>
                      </a:r>
                    </a:p>
                  </a:txBody>
                  <a:tcPr/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sz="900">
                          <a:latin typeface="Arial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900">
                          <a:latin typeface="Arial"/>
                        </a:rPr>
                        <a:t>Service level target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900">
                          <a:latin typeface="Arial"/>
                        </a:rPr>
                        <a:t>Watch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900">
                          <a:latin typeface="Arial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900">
                          <a:latin typeface="Arial"/>
                        </a:rPr>
                        <a:t>arrival lead</a:t>
                      </a:r>
                    </a:p>
                  </a:txBody>
                  <a:tcPr/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sz="900">
                          <a:latin typeface="Arial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900">
                          <a:latin typeface="Arial"/>
                        </a:rPr>
                        <a:t>Handle time on the new platform, by phas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900">
                          <a:latin typeface="Arial"/>
                        </a:rPr>
                        <a:t>Watch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900">
                          <a:latin typeface="Arial"/>
                        </a:rPr>
                        <a:t>+6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900">
                          <a:latin typeface="Arial"/>
                        </a:rPr>
                        <a:t>arrival lead</a:t>
                      </a:r>
                    </a:p>
                  </a:txBody>
                  <a:tcPr/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sz="900">
                          <a:latin typeface="Arial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900">
                          <a:latin typeface="Arial"/>
                        </a:rPr>
                        <a:t>Shrinkage during training cohorts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900">
                          <a:latin typeface="Arial"/>
                        </a:rPr>
                        <a:t>Watch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900">
                          <a:latin typeface="Arial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900">
                          <a:latin typeface="Arial"/>
                        </a:rPr>
                        <a:t>operations lead</a:t>
                      </a:r>
                    </a:p>
                  </a:txBody>
                  <a:tcPr/>
                </a:tc>
              </a:tr>
              <a:tr h="274320">
                <a:tc>
                  <a:txBody>
                    <a:bodyPr/>
                    <a:lstStyle/>
                    <a:p>
                      <a:r>
                        <a:rPr sz="900">
                          <a:latin typeface="Arial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900">
                          <a:latin typeface="Arial"/>
                        </a:rPr>
                        <a:t>Training and nesting length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900">
                          <a:latin typeface="Arial"/>
                        </a:rPr>
                        <a:t>Watch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900">
                          <a:latin typeface="Arial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900">
                          <a:latin typeface="Arial"/>
                        </a:rPr>
                        <a:t>operations lead</a:t>
                      </a: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75120" y="1645920"/>
            <a:ext cx="5120640" cy="24003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320040"/>
            <a:ext cx="1124712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600" b="1">
                <a:solidFill>
                  <a:srgbClr val="00175A"/>
                </a:solidFill>
                <a:latin typeface="Arial"/>
              </a:rPr>
              <a:t>13 questions are open and 2 values are not yet held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960120"/>
            <a:ext cx="112471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 b="0">
                <a:solidFill>
                  <a:srgbClr val="888B8D"/>
                </a:solidFill>
                <a:latin typeface="Arial"/>
              </a:rPr>
              <a:t>Asks and decisions: what is not yet known, who owns it, and what needs deciding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124712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900" b="0">
                <a:solidFill>
                  <a:srgbClr val="888B8D"/>
                </a:solidFill>
                <a:latin typeface="Arial"/>
              </a:rPr>
              <a:t>‹Illustrative migration› · archetype C · as of 2026-10-06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554480"/>
            <a:ext cx="676656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900" b="0">
                <a:solidFill>
                  <a:srgbClr val="00175A"/>
                </a:solidFill>
                <a:latin typeface="Arial"/>
              </a:rPr>
              <a:t>Not yet held</a:t>
            </a:r>
          </a:p>
          <a:p>
            <a:r>
              <a:rPr sz="900" b="0">
                <a:solidFill>
                  <a:srgbClr val="00175A"/>
                </a:solidFill>
                <a:latin typeface="Arial"/>
              </a:rPr>
              <a:t>   Row 14 how chat behaves: sync or async: arrival lead, by 2026-10-20</a:t>
            </a:r>
          </a:p>
          <a:p>
            <a:r>
              <a:rPr sz="900" b="0">
                <a:solidFill>
                  <a:srgbClr val="00175A"/>
                </a:solidFill>
                <a:latin typeface="Arial"/>
              </a:rPr>
              <a:t>   Row 34 client told what will change: sponsor, by 2026-10-20</a:t>
            </a:r>
          </a:p>
          <a:p>
            <a:r>
              <a:rPr sz="900" b="0">
                <a:solidFill>
                  <a:srgbClr val="00175A"/>
                </a:solidFill>
                <a:latin typeface="Arial"/>
              </a:rPr>
              <a:t>Arrival lead</a:t>
            </a:r>
          </a:p>
          <a:p>
            <a:r>
              <a:rPr sz="900" b="0">
                <a:solidFill>
                  <a:srgbClr val="00175A"/>
                </a:solidFill>
                <a:latin typeface="Arial"/>
              </a:rPr>
              <a:t>   Q1 (row 14): At arrival, does chat run synchronously or asynchronously? The planning call left…</a:t>
            </a:r>
          </a:p>
          <a:p>
            <a:r>
              <a:rPr sz="900" b="0">
                <a:solidFill>
                  <a:srgbClr val="00175A"/>
                </a:solidFill>
                <a:latin typeface="Arial"/>
              </a:rPr>
              <a:t>   Q3 (row 17): Which languages will the arriving teams cover at go-live, and where does work in…</a:t>
            </a:r>
          </a:p>
          <a:p>
            <a:r>
              <a:rPr sz="900" b="0">
                <a:solidFill>
                  <a:srgbClr val="00175A"/>
                </a:solidFill>
                <a:latin typeface="Arial"/>
              </a:rPr>
              <a:t>   Q5 (row 3): What range should the loss of pooling from in-country teams carry? Row 3 has +4…</a:t>
            </a:r>
          </a:p>
          <a:p>
            <a:r>
              <a:rPr sz="900" b="0">
                <a:solidFill>
                  <a:srgbClr val="00175A"/>
                </a:solidFill>
                <a:latin typeface="Arial"/>
              </a:rPr>
              <a:t>   Q8 (row 27): For how many weeks does phase-1 handle time stay above steady state?</a:t>
            </a:r>
          </a:p>
          <a:p>
            <a:r>
              <a:rPr sz="900" b="0">
                <a:solidFill>
                  <a:srgbClr val="00175A"/>
                </a:solidFill>
                <a:latin typeface="Arial"/>
              </a:rPr>
              <a:t>   Q12 (row 22): Which entry points will customers use at arrival, and how long will caller…</a:t>
            </a:r>
          </a:p>
          <a:p>
            <a:r>
              <a:rPr sz="900" b="0">
                <a:solidFill>
                  <a:srgbClr val="00175A"/>
                </a:solidFill>
                <a:latin typeface="Arial"/>
              </a:rPr>
              <a:t>Departure lead</a:t>
            </a:r>
          </a:p>
          <a:p>
            <a:r>
              <a:rPr sz="900" b="0">
                <a:solidFill>
                  <a:srgbClr val="00175A"/>
                </a:solidFill>
                <a:latin typeface="Arial"/>
              </a:rPr>
              <a:t>   Q4 (row 8): Contacts per transaction of 0.31: which months, which markets, and what is the…</a:t>
            </a:r>
          </a:p>
          <a:p>
            <a:r>
              <a:rPr sz="900" b="0">
                <a:solidFill>
                  <a:srgbClr val="00175A"/>
                </a:solidFill>
                <a:latin typeface="Arial"/>
              </a:rPr>
              <a:t>   Q9 (row 2): Which markets move in each phase, and on what dates?</a:t>
            </a:r>
          </a:p>
          <a:p>
            <a:r>
              <a:rPr sz="900" b="0">
                <a:solidFill>
                  <a:srgbClr val="00175A"/>
                </a:solidFill>
                <a:latin typeface="Arial"/>
              </a:rPr>
              <a:t>   Q10 (row 7): What is the transaction volume for the migrating markets, and is a transaction…</a:t>
            </a:r>
          </a:p>
          <a:p>
            <a:r>
              <a:rPr sz="900" b="0">
                <a:solidFill>
                  <a:srgbClr val="00175A"/>
                </a:solidFill>
                <a:latin typeface="Arial"/>
              </a:rPr>
              <a:t>   Q11 (row 20): What share of contacts arrives by voice today, and what share is expected after the…</a:t>
            </a:r>
          </a:p>
          <a:p>
            <a:r>
              <a:rPr sz="900" b="0">
                <a:solidFill>
                  <a:srgbClr val="00175A"/>
                </a:solidFill>
                <a:latin typeface="Arial"/>
              </a:rPr>
              <a:t>   Q13 (row 24): What share arrives by email today, and what turnaround applies at arrival?</a:t>
            </a:r>
          </a:p>
          <a:p>
            <a:r>
              <a:rPr sz="900" b="0">
                <a:solidFill>
                  <a:srgbClr val="00175A"/>
                </a:solidFill>
                <a:latin typeface="Arial"/>
              </a:rPr>
              <a:t>   Q14 (row 26): What is handle time by channel and country in the client's own pre-migration months?</a:t>
            </a:r>
          </a:p>
          <a:p>
            <a:r>
              <a:rPr sz="900" b="0">
                <a:solidFill>
                  <a:srgbClr val="00175A"/>
                </a:solidFill>
                <a:latin typeface="Arial"/>
              </a:rPr>
              <a:t>Sponsor</a:t>
            </a:r>
          </a:p>
          <a:p>
            <a:r>
              <a:rPr sz="900" b="0">
                <a:solidFill>
                  <a:srgbClr val="00175A"/>
                </a:solidFill>
                <a:latin typeface="Arial"/>
              </a:rPr>
              <a:t>   Q2 (row 34): Has the client been told that its own chat is being replaced, and by when?</a:t>
            </a:r>
          </a:p>
          <a:p>
            <a:r>
              <a:rPr sz="900" b="0">
                <a:solidFill>
                  <a:srgbClr val="00175A"/>
                </a:solidFill>
                <a:latin typeface="Arial"/>
              </a:rPr>
              <a:t>   Q15 (row 35): When will the incoming plan be laid against the outgoing plan, and who signs it?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498079" y="1554480"/>
            <a:ext cx="42976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 b="1">
                <a:solidFill>
                  <a:srgbClr val="00175A"/>
                </a:solidFill>
                <a:latin typeface="Arial"/>
              </a:rPr>
              <a:t>Decisions needed (Problems)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498079" y="2011680"/>
            <a:ext cx="4297680" cy="4206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100" b="0">
                <a:solidFill>
                  <a:srgbClr val="00175A"/>
                </a:solidFill>
                <a:latin typeface="Arial"/>
              </a:rPr>
              <a:t>• Row 3, operating model: One 24-hour pool → In-country, business hours (owner: arrival lead)</a:t>
            </a:r>
          </a:p>
          <a:p>
            <a:r>
              <a:rPr sz="1100" b="0">
                <a:solidFill>
                  <a:srgbClr val="00175A"/>
                </a:solidFill>
                <a:latin typeface="Arial"/>
              </a:rPr>
              <a:t>• Row 8, contacts per transaction, by country: 0.31 — own pre-migration months → 0.34 — new entry points (owner: departure lead)</a:t>
            </a:r>
          </a:p>
          <a:p>
            <a:r>
              <a:rPr sz="1100" b="0">
                <a:solidFill>
                  <a:srgbClr val="00175A"/>
                </a:solidFill>
                <a:latin typeface="Arial"/>
              </a:rPr>
              <a:t>• Row 17, languages supported: EU + Asia → EU only (owner: arrival lead)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‹Illustrative migration› — sponsor slides</dc:title>
  <dc:subject/>
  <dc:creator>WFM Labs</dc:creator>
  <cp:keywords/>
  <dc:description>generated using python-pptx</dc:description>
  <cp:lastModifiedBy>WFM Labs</cp:lastModifiedBy>
  <cp:revision>1</cp:revision>
  <dcterms:created xsi:type="dcterms:W3CDTF">2013-01-27T09:14:16Z</dcterms:created>
  <dcterms:modified xsi:type="dcterms:W3CDTF">2013-01-27T09:15:58Z</dcterms:modified>
  <cp:category/>
</cp:coreProperties>
</file>