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3"/>
  </p:notesMasterIdLst>
  <p:handoutMasterIdLst>
    <p:handoutMasterId r:id="rId24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5" r:id="rId19"/>
    <p:sldId id="294" r:id="rId20"/>
    <p:sldId id="293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15:23:29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15:23:29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15:23:29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15:23:29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15:23:29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15:23:29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4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3.jpg"/><Relationship Id="rId5" Type="http://schemas.openxmlformats.org/officeDocument/2006/relationships/tags" Target="../tags/tag4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os.qc.ca/" TargetMode="External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tags" Target="../tags/tag4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tags" Target="../tags/tag44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4" Type="http://schemas.openxmlformats.org/officeDocument/2006/relationships/tags" Target="../tags/tag48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tags" Target="../tags/tag5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55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tags" Target="../tags/tag57.xml"/><Relationship Id="rId10" Type="http://schemas.openxmlformats.org/officeDocument/2006/relationships/image" Target="../media/image4.JPG"/><Relationship Id="rId4" Type="http://schemas.openxmlformats.org/officeDocument/2006/relationships/tags" Target="../tags/tag56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9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Mentorat_en_milieu_%C3%A9ducatif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tags" Target="../tags/tag1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5.png"/><Relationship Id="rId10" Type="http://schemas.openxmlformats.org/officeDocument/2006/relationships/slide" Target="slide9.xml"/><Relationship Id="rId4" Type="http://schemas.openxmlformats.org/officeDocument/2006/relationships/slideLayout" Target="../slideLayouts/slideLayout6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os.qc.ca/" TargetMode="Externa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mp3"/><Relationship Id="rId11" Type="http://schemas.openxmlformats.org/officeDocument/2006/relationships/hyperlink" Target="https://www.actualites.uqam.ca/2019/catherine-legare-reinvente-le-mentorat" TargetMode="External"/><Relationship Id="rId5" Type="http://schemas.microsoft.com/office/2007/relationships/media" Target="../media/media1.mp3"/><Relationship Id="rId10" Type="http://schemas.openxmlformats.org/officeDocument/2006/relationships/hyperlink" Target="https://www.lapresse.ca/actualites/regional/personnalites-la-presse/201108/08/01-4424316-catherine-legare.php" TargetMode="External"/><Relationship Id="rId4" Type="http://schemas.openxmlformats.org/officeDocument/2006/relationships/tags" Target="../tags/tag16.xml"/><Relationship Id="rId9" Type="http://schemas.openxmlformats.org/officeDocument/2006/relationships/hyperlink" Target="https://www.femmesalpha.com/inspirations/catherine-legar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tags" Target="../tags/tag2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tags" Target="../tags/tag2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tags" Target="../tags/tag28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tags" Target="../tags/tag3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teluq.ca/wikitedia/index.php/Connaissances_factuelles" TargetMode="Externa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6.mp3"/><Relationship Id="rId11" Type="http://schemas.openxmlformats.org/officeDocument/2006/relationships/image" Target="../media/image6.png"/><Relationship Id="rId5" Type="http://schemas.microsoft.com/office/2007/relationships/media" Target="../media/media6.mp3"/><Relationship Id="rId10" Type="http://schemas.openxmlformats.org/officeDocument/2006/relationships/hyperlink" Target="https://wiki.teluq.ca/wikitedia/index.php/Connaissances_m%C3%A9tacognitives" TargetMode="External"/><Relationship Id="rId4" Type="http://schemas.openxmlformats.org/officeDocument/2006/relationships/tags" Target="../tags/tag36.xml"/><Relationship Id="rId9" Type="http://schemas.openxmlformats.org/officeDocument/2006/relationships/hyperlink" Target="https://wiki.teluq.ca/wikitedia/index.php/Connaissances_conceptuell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</a:t>
            </a:r>
            <a:r>
              <a:rPr lang="fr-FR" sz="3600" dirty="0" smtClean="0"/>
              <a:t>de mentorat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 smtClean="0"/>
              <a:t>dans le milieu d’enseignement postsecondaire</a:t>
            </a:r>
            <a:br>
              <a:rPr lang="fr-FR" sz="3600" dirty="0" smtClean="0"/>
            </a:br>
            <a:r>
              <a:rPr lang="fr-FR" sz="2000" dirty="0">
                <a:solidFill>
                  <a:schemeClr val="tx2"/>
                </a:solidFill>
              </a:rPr>
              <a:t>Cas provenant de la Banque des cas d’utilisation des stratégies de formation de Wiki-</a:t>
            </a:r>
            <a:r>
              <a:rPr lang="fr-FR" sz="2000" dirty="0" err="1">
                <a:solidFill>
                  <a:schemeClr val="tx2"/>
                </a:solidFill>
              </a:rPr>
              <a:t>TEDia</a:t>
            </a:r>
            <a:r>
              <a:rPr lang="fr-FR" sz="3600" dirty="0" smtClean="0"/>
              <a:t/>
            </a:r>
            <a:br>
              <a:rPr lang="fr-FR" sz="3600" dirty="0" smtClean="0"/>
            </a:br>
            <a:endParaRPr lang="fr-CA" sz="36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34" y="3374465"/>
            <a:ext cx="2290181" cy="826344"/>
          </a:xfrm>
        </p:spPr>
      </p:pic>
      <p:sp>
        <p:nvSpPr>
          <p:cNvPr id="7" name="Round Diagonal Corner Rectangle 6">
            <a:hlinkClick r:id="rId10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2000" b="1" dirty="0" smtClean="0">
                <a:solidFill>
                  <a:schemeClr val="tx2"/>
                </a:solidFill>
              </a:rPr>
              <a:t>Auteurs : Denis Ross et Béatrice </a:t>
            </a:r>
            <a:r>
              <a:rPr lang="fr-CA" sz="2000" b="1" dirty="0" err="1" smtClean="0">
                <a:solidFill>
                  <a:schemeClr val="tx2"/>
                </a:solidFill>
              </a:rPr>
              <a:t>Pudelko</a:t>
            </a:r>
            <a:endParaRPr lang="fr-CA" sz="2000" b="1" dirty="0" smtClean="0">
              <a:solidFill>
                <a:schemeClr val="tx2"/>
              </a:solidFill>
            </a:endParaRPr>
          </a:p>
          <a:p>
            <a:pPr algn="l"/>
            <a:r>
              <a:rPr lang="fr-CA" sz="2000" b="1" dirty="0" smtClean="0">
                <a:solidFill>
                  <a:schemeClr val="tx2"/>
                </a:solidFill>
              </a:rPr>
              <a:t>Collaboratrice</a:t>
            </a:r>
            <a:r>
              <a:rPr lang="fr-CA" sz="2000" b="1" dirty="0">
                <a:solidFill>
                  <a:schemeClr val="tx2"/>
                </a:solidFill>
              </a:rPr>
              <a:t> : Catherine Légaré</a:t>
            </a:r>
            <a:endParaRPr lang="fr-CA" sz="2000" b="1" i="1" dirty="0">
              <a:solidFill>
                <a:srgbClr val="FF0000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0"/>
              </a:rPr>
              <a:t>CC BY </a:t>
            </a:r>
            <a:r>
              <a:rPr lang="fr-CA" b="1" dirty="0" smtClean="0">
                <a:solidFill>
                  <a:schemeClr val="tx2"/>
                </a:solidFill>
                <a:hlinkClick r:id="rId10"/>
              </a:rPr>
              <a:t>SA</a:t>
            </a:r>
            <a:endParaRPr lang="fr-CA" sz="1600" b="1" dirty="0">
              <a:solidFill>
                <a:schemeClr val="tx2"/>
              </a:solidFill>
            </a:endParaRPr>
          </a:p>
          <a:p>
            <a:pPr algn="l"/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25" y="5567630"/>
            <a:ext cx="1602414" cy="4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(1)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900" i="1" dirty="0"/>
          </a:p>
          <a:p>
            <a:endParaRPr lang="fr-FR" sz="1800" i="1" dirty="0" smtClean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sz="2400" dirty="0" smtClean="0">
              <a:solidFill>
                <a:schemeClr val="tx1"/>
              </a:solidFill>
            </a:endParaRPr>
          </a:p>
          <a:p>
            <a:r>
              <a:rPr lang="fr-CA" sz="2400" dirty="0" smtClean="0">
                <a:solidFill>
                  <a:schemeClr val="tx1"/>
                </a:solidFill>
              </a:rPr>
              <a:t>La mise en relation mentorale se fait au moyen de la plateforme </a:t>
            </a:r>
            <a:r>
              <a:rPr lang="fr-CA" sz="2400" dirty="0" err="1" smtClean="0">
                <a:solidFill>
                  <a:schemeClr val="tx1"/>
                </a:solidFill>
                <a:hlinkClick r:id="rId8"/>
              </a:rPr>
              <a:t>Academos</a:t>
            </a:r>
            <a:r>
              <a:rPr lang="fr-CA" sz="2400" dirty="0" smtClean="0">
                <a:solidFill>
                  <a:schemeClr val="tx1"/>
                </a:solidFill>
              </a:rPr>
              <a:t> des deux façons principales:</a:t>
            </a:r>
          </a:p>
          <a:p>
            <a:r>
              <a:rPr lang="fr-CA" sz="2400" dirty="0" smtClean="0">
                <a:solidFill>
                  <a:schemeClr val="tx1"/>
                </a:solidFill>
              </a:rPr>
              <a:t>1) Dans le contexte scolaire, en classe </a:t>
            </a:r>
            <a:r>
              <a:rPr lang="fr-CA" sz="2400" dirty="0">
                <a:solidFill>
                  <a:schemeClr val="tx1"/>
                </a:solidFill>
              </a:rPr>
              <a:t>(14 -16 </a:t>
            </a:r>
            <a:r>
              <a:rPr lang="fr-CA" sz="2400" dirty="0" smtClean="0">
                <a:solidFill>
                  <a:schemeClr val="tx1"/>
                </a:solidFill>
              </a:rPr>
              <a:t>ans) en participant à un atelier sur le programme </a:t>
            </a:r>
            <a:r>
              <a:rPr lang="fr-CA" sz="2400" dirty="0" err="1" smtClean="0">
                <a:solidFill>
                  <a:schemeClr val="tx1"/>
                </a:solidFill>
              </a:rPr>
              <a:t>Academos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Présentation du programme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Explication sur la relation mentorale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Inscription sur la plateforme guidée et accompagnée</a:t>
            </a:r>
            <a:endParaRPr lang="fr-CA" sz="2400" dirty="0">
              <a:solidFill>
                <a:schemeClr val="tx1"/>
              </a:solidFill>
            </a:endParaRPr>
          </a:p>
          <a:p>
            <a:r>
              <a:rPr lang="fr-CA" sz="2400" dirty="0" smtClean="0">
                <a:solidFill>
                  <a:schemeClr val="tx1"/>
                </a:solidFill>
              </a:rPr>
              <a:t>2) Hors du contexte scolaire, de façon autonome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</a:rPr>
              <a:t>A</a:t>
            </a:r>
            <a:r>
              <a:rPr lang="fr-CA" sz="2400" dirty="0">
                <a:solidFill>
                  <a:schemeClr val="tx1"/>
                </a:solidFill>
              </a:rPr>
              <a:t>ccès en ligne à la </a:t>
            </a:r>
            <a:r>
              <a:rPr lang="fr-CA" sz="2400" dirty="0" smtClean="0">
                <a:solidFill>
                  <a:schemeClr val="tx1"/>
                </a:solidFill>
              </a:rPr>
              <a:t>plateforme</a:t>
            </a:r>
            <a:endParaRPr lang="fr-CA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Préparation plus informelle en suivant les consignes de la </a:t>
            </a:r>
            <a:r>
              <a:rPr lang="fr-CA" sz="2400" dirty="0" smtClean="0">
                <a:solidFill>
                  <a:schemeClr val="tx1"/>
                </a:solidFill>
              </a:rPr>
              <a:t>plateforme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Soutien </a:t>
            </a:r>
            <a:r>
              <a:rPr lang="fr-CA" sz="2400" dirty="0">
                <a:solidFill>
                  <a:schemeClr val="tx1"/>
                </a:solidFill>
              </a:rPr>
              <a:t>en ligne (</a:t>
            </a:r>
            <a:r>
              <a:rPr lang="fr-CA" sz="2400" dirty="0" smtClean="0">
                <a:solidFill>
                  <a:schemeClr val="tx1"/>
                </a:solidFill>
              </a:rPr>
              <a:t>capsules </a:t>
            </a:r>
            <a:r>
              <a:rPr lang="fr-CA" sz="2400" dirty="0">
                <a:solidFill>
                  <a:schemeClr val="tx1"/>
                </a:solidFill>
              </a:rPr>
              <a:t>d’information, etc</a:t>
            </a:r>
            <a:r>
              <a:rPr lang="fr-CA" sz="2400" dirty="0" smtClean="0">
                <a:solidFill>
                  <a:schemeClr val="tx1"/>
                </a:solidFill>
              </a:rPr>
              <a:t>.)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chemeClr val="tx1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Cas_mentorat_CLégaré_Déroulement">
            <a:hlinkClick r:id="" action="ppaction://media"/>
            <a:extLst>
              <a:ext uri="{FF2B5EF4-FFF2-40B4-BE49-F238E27FC236}">
                <a16:creationId xmlns:a16="http://schemas.microsoft.com/office/drawing/2014/main" id="{C4706FD8-D906-435B-9AB6-27221F2571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(2)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est </a:t>
            </a:r>
            <a:r>
              <a:rPr lang="fr-CA" sz="2000" dirty="0"/>
              <a:t>le déroulement des activités </a:t>
            </a:r>
            <a:r>
              <a:rPr lang="fr-CA" sz="2000" dirty="0" smtClean="0"/>
              <a:t>de formation </a:t>
            </a:r>
            <a:r>
              <a:rPr lang="fr-CA" sz="2000" dirty="0"/>
              <a:t>?</a:t>
            </a:r>
          </a:p>
          <a:p>
            <a:endParaRPr lang="fr-CA" sz="1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>
              <a:solidFill>
                <a:schemeClr val="tx1"/>
              </a:solidFill>
            </a:endParaRPr>
          </a:p>
          <a:p>
            <a:pPr marL="514350" indent="-514350">
              <a:buAutoNum type="arabicParenR"/>
            </a:pPr>
            <a:r>
              <a:rPr lang="fr-CA" dirty="0" smtClean="0">
                <a:solidFill>
                  <a:schemeClr val="tx1"/>
                </a:solidFill>
              </a:rPr>
              <a:t>L’inscription sur la plateforme</a:t>
            </a:r>
          </a:p>
          <a:p>
            <a:pPr marL="514350" indent="-514350">
              <a:buAutoNum type="arabicParenR"/>
            </a:pPr>
            <a:r>
              <a:rPr lang="fr-CA" dirty="0" smtClean="0">
                <a:solidFill>
                  <a:schemeClr val="tx1"/>
                </a:solidFill>
              </a:rPr>
              <a:t>La recherche du mentor/de la </a:t>
            </a:r>
            <a:r>
              <a:rPr lang="fr-CA" dirty="0" err="1" smtClean="0">
                <a:solidFill>
                  <a:schemeClr val="tx1"/>
                </a:solidFill>
              </a:rPr>
              <a:t>mentore</a:t>
            </a:r>
            <a:r>
              <a:rPr lang="fr-CA" dirty="0" smtClean="0">
                <a:solidFill>
                  <a:schemeClr val="tx1"/>
                </a:solidFill>
              </a:rPr>
              <a:t> à l’aide des mots clés</a:t>
            </a:r>
            <a:endParaRPr lang="fr-CA" dirty="0"/>
          </a:p>
          <a:p>
            <a:pPr marL="514350" indent="-514350">
              <a:buAutoNum type="arabicParenR" startAt="3"/>
            </a:pPr>
            <a:r>
              <a:rPr lang="fr-CA" dirty="0" smtClean="0"/>
              <a:t>Prise de contact avec le mentor ou la </a:t>
            </a:r>
            <a:r>
              <a:rPr lang="fr-CA" dirty="0" err="1" smtClean="0"/>
              <a:t>mentore</a:t>
            </a:r>
            <a:endParaRPr lang="fr-CA" dirty="0" smtClean="0"/>
          </a:p>
          <a:p>
            <a:pPr marL="514350" indent="-514350">
              <a:buAutoNum type="arabicParenR" startAt="3"/>
            </a:pPr>
            <a:r>
              <a:rPr lang="fr-CA" dirty="0" smtClean="0"/>
              <a:t>La relation mentorale se déroule de façon personnalisée:</a:t>
            </a:r>
          </a:p>
          <a:p>
            <a:pPr marL="1200150" lvl="1" indent="-514350"/>
            <a:r>
              <a:rPr lang="fr-CA" dirty="0" smtClean="0"/>
              <a:t>En fonction des besoins de la personne </a:t>
            </a:r>
            <a:r>
              <a:rPr lang="fr-CA" dirty="0" err="1" smtClean="0"/>
              <a:t>mentorée</a:t>
            </a:r>
            <a:r>
              <a:rPr lang="fr-CA" dirty="0"/>
              <a:t> </a:t>
            </a:r>
            <a:r>
              <a:rPr lang="fr-CA" dirty="0" smtClean="0"/>
              <a:t>et de la personnalité du mentor ou de la </a:t>
            </a:r>
            <a:r>
              <a:rPr lang="fr-CA" dirty="0" err="1" smtClean="0"/>
              <a:t>mentore</a:t>
            </a:r>
            <a:endParaRPr lang="fr-CA" dirty="0"/>
          </a:p>
          <a:p>
            <a:pPr marL="1200150" lvl="1" indent="-514350"/>
            <a:r>
              <a:rPr lang="fr-CA" dirty="0" smtClean="0"/>
              <a:t>La durée de la relation est variable (non prédéterminée par le programme)</a:t>
            </a:r>
            <a:endParaRPr lang="fr-CA" dirty="0"/>
          </a:p>
          <a:p>
            <a:r>
              <a:rPr lang="fr-CA" dirty="0" smtClean="0"/>
              <a:t>5) Possibilité de recourir à plusieurs mentors/</a:t>
            </a:r>
            <a:r>
              <a:rPr lang="fr-CA" dirty="0" err="1" smtClean="0"/>
              <a:t>mentores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Cas_mentorat_CLégaré_Déroulement2">
            <a:hlinkClick r:id="" action="ppaction://media"/>
            <a:extLst>
              <a:ext uri="{FF2B5EF4-FFF2-40B4-BE49-F238E27FC236}">
                <a16:creationId xmlns:a16="http://schemas.microsoft.com/office/drawing/2014/main" id="{5F556478-2DF9-4197-892F-3F78C3986D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POINTS IMPORTANTS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CA" sz="2000" dirty="0" smtClean="0"/>
              <a:t>Quels </a:t>
            </a:r>
            <a:r>
              <a:rPr lang="fr-CA" sz="2000" dirty="0"/>
              <a:t>sont les points importants à souligner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400" i="1" dirty="0" smtClean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La collaboration est essentielle pour mettre en place et faire vivre dans le temps un projet de mentorat à grande échelle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La sélection des mentors est d’une grande importance, puisqu’il s’agit des interventions avec des mineurs (14-18 ans)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Il faut demeurer </a:t>
            </a:r>
            <a:r>
              <a:rPr lang="fr-CA" dirty="0"/>
              <a:t>à la fine pointe technologie car </a:t>
            </a:r>
            <a:r>
              <a:rPr lang="fr-CA" dirty="0" smtClean="0"/>
              <a:t>les jeunes sont exigeants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Il faut préserver la </a:t>
            </a:r>
            <a:r>
              <a:rPr lang="fr-CA" dirty="0"/>
              <a:t>sécurité des </a:t>
            </a:r>
            <a:r>
              <a:rPr lang="fr-CA" dirty="0" smtClean="0"/>
              <a:t>données personnelles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Pour améliorer continuellement le programme, il faut mesurer la satisfaction </a:t>
            </a:r>
            <a:r>
              <a:rPr lang="fr-CA" dirty="0"/>
              <a:t>et </a:t>
            </a:r>
            <a:r>
              <a:rPr lang="fr-CA" dirty="0" smtClean="0"/>
              <a:t>les résultats atteints 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Cas_mentorat_CLégaré_Points importants">
            <a:hlinkClick r:id="" action="ppaction://media"/>
            <a:extLst>
              <a:ext uri="{FF2B5EF4-FFF2-40B4-BE49-F238E27FC236}">
                <a16:creationId xmlns:a16="http://schemas.microsoft.com/office/drawing/2014/main" id="{A8EFE3CF-70E1-43A9-A56A-E1524B1207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Pourquoi </a:t>
            </a:r>
            <a:r>
              <a:rPr lang="fr-CA" sz="2000" dirty="0"/>
              <a:t>recommandez-vous cette stratégie </a:t>
            </a:r>
            <a:r>
              <a:rPr lang="fr-CA" sz="2000" dirty="0" smtClean="0"/>
              <a:t>?</a:t>
            </a:r>
            <a:endParaRPr lang="fr-CA" sz="2000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900" i="1" dirty="0"/>
          </a:p>
          <a:p>
            <a:r>
              <a:rPr lang="fr-CA" sz="29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/>
              <a:t>L’impact positif de la stratégie a été scientifiquement démontré :</a:t>
            </a:r>
            <a:endParaRPr lang="fr-CA" dirty="0"/>
          </a:p>
          <a:p>
            <a:pPr marL="1028700" lvl="1" indent="-342900"/>
            <a:r>
              <a:rPr lang="fr-CA" dirty="0" smtClean="0"/>
              <a:t>Sur la </a:t>
            </a:r>
            <a:r>
              <a:rPr lang="fr-CA" dirty="0"/>
              <a:t>motivation scolaire des </a:t>
            </a:r>
            <a:r>
              <a:rPr lang="fr-CA" dirty="0" smtClean="0"/>
              <a:t>jeunes :</a:t>
            </a:r>
            <a:endParaRPr lang="fr-CA" dirty="0"/>
          </a:p>
          <a:p>
            <a:pPr marL="1485900" lvl="2" indent="-342900"/>
            <a:r>
              <a:rPr lang="fr-CA" dirty="0" smtClean="0"/>
              <a:t>Les jeunes </a:t>
            </a:r>
            <a:r>
              <a:rPr lang="fr-CA" dirty="0"/>
              <a:t>avec mentors trouvent l’école plus utile que les jeunes sans mentors</a:t>
            </a:r>
          </a:p>
          <a:p>
            <a:pPr marL="1028700" lvl="1" indent="-342900"/>
            <a:r>
              <a:rPr lang="fr-CA" dirty="0" smtClean="0"/>
              <a:t>Sur le niveau de confiance quant à sa </a:t>
            </a:r>
            <a:r>
              <a:rPr lang="fr-CA" dirty="0"/>
              <a:t>capacité de faire </a:t>
            </a:r>
            <a:r>
              <a:rPr lang="fr-CA" dirty="0" smtClean="0"/>
              <a:t>le métier choisi</a:t>
            </a:r>
            <a:endParaRPr lang="fr-CA" dirty="0"/>
          </a:p>
          <a:p>
            <a:r>
              <a:rPr lang="fr-CA" dirty="0" smtClean="0"/>
              <a:t>La simplicité de la stratégie est un atout :</a:t>
            </a:r>
            <a:endParaRPr lang="fr-CA" dirty="0"/>
          </a:p>
          <a:p>
            <a:pPr marL="1028700" lvl="1" indent="-342900">
              <a:lnSpc>
                <a:spcPct val="100000"/>
              </a:lnSpc>
            </a:pPr>
            <a:r>
              <a:rPr lang="fr-CA" dirty="0" smtClean="0"/>
              <a:t>La stratégie est relativement facile à </a:t>
            </a:r>
            <a:r>
              <a:rPr lang="fr-CA" dirty="0"/>
              <a:t>mettre en </a:t>
            </a:r>
            <a:r>
              <a:rPr lang="fr-CA" dirty="0" smtClean="0"/>
              <a:t>place, avec l’aide des </a:t>
            </a:r>
            <a:r>
              <a:rPr lang="fr-CA" dirty="0"/>
              <a:t>gens du </a:t>
            </a:r>
            <a:r>
              <a:rPr lang="fr-CA" dirty="0" smtClean="0"/>
              <a:t>milieu et le bénévolat</a:t>
            </a:r>
          </a:p>
          <a:p>
            <a:pPr marL="1028700" lvl="1" indent="-342900">
              <a:lnSpc>
                <a:spcPct val="100000"/>
              </a:lnSpc>
            </a:pPr>
            <a:r>
              <a:rPr lang="fr-CA" dirty="0" smtClean="0"/>
              <a:t>Elle s’insère </a:t>
            </a:r>
            <a:r>
              <a:rPr lang="fr-CA" dirty="0"/>
              <a:t>bien </a:t>
            </a:r>
            <a:r>
              <a:rPr lang="fr-CA" dirty="0" smtClean="0"/>
              <a:t>dans la vie </a:t>
            </a:r>
            <a:r>
              <a:rPr lang="fr-CA" dirty="0"/>
              <a:t>des </a:t>
            </a:r>
            <a:r>
              <a:rPr lang="fr-CA" dirty="0" smtClean="0"/>
              <a:t>jeunes</a:t>
            </a:r>
            <a:endParaRPr lang="fr-CA" dirty="0"/>
          </a:p>
          <a:p>
            <a:pPr marL="1028700" lvl="1" indent="-342900">
              <a:lnSpc>
                <a:spcPct val="100000"/>
              </a:lnSpc>
            </a:pPr>
            <a:r>
              <a:rPr lang="fr-CA" dirty="0" smtClean="0"/>
              <a:t>Les technologies d’aujourd’hui l’ont rendue accessible au grand nombre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Cas_mentorat_CLégaré_Recommandations">
            <a:hlinkClick r:id="" action="ppaction://media"/>
            <a:extLst>
              <a:ext uri="{FF2B5EF4-FFF2-40B4-BE49-F238E27FC236}">
                <a16:creationId xmlns:a16="http://schemas.microsoft.com/office/drawing/2014/main" id="{4C0DBE1F-CB7A-4B8B-B3C2-B365CFEF42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6400" b="1" dirty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6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pPr algn="just"/>
            <a:endParaRPr lang="fr-CA" sz="5500" b="1" dirty="0" smtClean="0"/>
          </a:p>
          <a:p>
            <a:pPr algn="just"/>
            <a:endParaRPr lang="fr-CA" sz="5500" b="1" dirty="0"/>
          </a:p>
          <a:p>
            <a:pPr algn="just"/>
            <a:endParaRPr lang="fr-CA" sz="5500" b="1" dirty="0" smtClean="0"/>
          </a:p>
          <a:p>
            <a:pPr algn="just"/>
            <a:r>
              <a:rPr lang="fr-CA" sz="6400" b="1" dirty="0" smtClean="0"/>
              <a:t>Pour </a:t>
            </a:r>
            <a:r>
              <a:rPr lang="fr-CA" sz="6400" b="1" dirty="0"/>
              <a:t>citer ce document </a:t>
            </a:r>
            <a:r>
              <a:rPr lang="fr-CA" sz="6400" dirty="0"/>
              <a:t>: </a:t>
            </a:r>
            <a:r>
              <a:rPr lang="fr-CA" sz="6600" dirty="0" smtClean="0"/>
              <a:t>Ross, D. et Pudelko, B. </a:t>
            </a:r>
            <a:r>
              <a:rPr lang="fr-CA" sz="6600" dirty="0"/>
              <a:t>(2022). </a:t>
            </a:r>
            <a:r>
              <a:rPr lang="fr-FR" sz="6400" i="1" dirty="0" smtClean="0"/>
              <a:t>Un </a:t>
            </a:r>
            <a:r>
              <a:rPr lang="fr-FR" sz="6400" i="1" dirty="0"/>
              <a:t>cas d’utilisation de la stratégie de mentorat</a:t>
            </a:r>
            <a:r>
              <a:rPr lang="fr-FR" sz="6400" i="1" dirty="0">
                <a:solidFill>
                  <a:srgbClr val="FF0000"/>
                </a:solidFill>
              </a:rPr>
              <a:t> </a:t>
            </a:r>
            <a:r>
              <a:rPr lang="fr-FR" sz="6400" i="1" dirty="0"/>
              <a:t>dans le milieu d’enseignement </a:t>
            </a:r>
            <a:r>
              <a:rPr lang="fr-FR" sz="6400" i="1" dirty="0" smtClean="0"/>
              <a:t>postsecondaire. </a:t>
            </a:r>
            <a:r>
              <a:rPr lang="fr-CA" sz="6400" dirty="0"/>
              <a:t>Université TÉLUQ, </a:t>
            </a:r>
            <a:r>
              <a:rPr lang="fr-CA" sz="6400" dirty="0" err="1"/>
              <a:t>fabriqueREL</a:t>
            </a:r>
            <a:r>
              <a:rPr lang="fr-CA" sz="6400" dirty="0"/>
              <a:t>. </a:t>
            </a:r>
            <a:r>
              <a:rPr lang="fr-CA" sz="6400" dirty="0">
                <a:hlinkClick r:id="rId8"/>
              </a:rPr>
              <a:t>Licence CC BY SA</a:t>
            </a:r>
            <a:r>
              <a:rPr lang="fr-CA" sz="6400" dirty="0"/>
              <a:t>. </a:t>
            </a:r>
            <a:endParaRPr lang="fr-CA" sz="6400" dirty="0">
              <a:solidFill>
                <a:srgbClr val="FF0000"/>
              </a:solidFill>
            </a:endParaRPr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CA" sz="2400" dirty="0"/>
              <a:t>Ce document multimédia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P</a:t>
            </a:r>
            <a:r>
              <a:rPr lang="fr-CA" sz="2400" dirty="0" smtClean="0"/>
              <a:t>résente </a:t>
            </a:r>
            <a:r>
              <a:rPr lang="fr-CA" sz="2400" dirty="0"/>
              <a:t>un exemple d’utilisation de la stratégie </a:t>
            </a:r>
            <a:r>
              <a:rPr lang="fr-CA" sz="2400" dirty="0" smtClean="0"/>
              <a:t>de </a:t>
            </a:r>
            <a:r>
              <a:rPr lang="fr-CA" sz="2400" dirty="0"/>
              <a:t>mentorat en milieu </a:t>
            </a:r>
            <a:r>
              <a:rPr lang="fr-CA" sz="2400" dirty="0" smtClean="0"/>
              <a:t>d’enseignement postsecondaire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V</a:t>
            </a:r>
            <a:r>
              <a:rPr lang="fr-CA" sz="2400" dirty="0" smtClean="0"/>
              <a:t>ise </a:t>
            </a:r>
            <a:r>
              <a:rPr lang="fr-CA" sz="2400" dirty="0"/>
              <a:t>à illustrer l’utilisation de cette stratégie auprès des </a:t>
            </a:r>
            <a:r>
              <a:rPr lang="fr-CA" sz="2400" dirty="0" smtClean="0"/>
              <a:t>adolescents et des jeunes adultes dans le milieu d’enseignement </a:t>
            </a:r>
            <a:r>
              <a:rPr lang="fr-CA" sz="2400" dirty="0" smtClean="0"/>
              <a:t>collégial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C</a:t>
            </a:r>
            <a:r>
              <a:rPr lang="fr-CA" sz="2400" dirty="0" smtClean="0"/>
              <a:t>omplète </a:t>
            </a:r>
            <a:r>
              <a:rPr lang="fr-CA" sz="2400" dirty="0"/>
              <a:t>la description de la stratégie </a:t>
            </a:r>
            <a:r>
              <a:rPr lang="fr-CA" sz="2400" dirty="0">
                <a:hlinkClick r:id="rId5"/>
              </a:rPr>
              <a:t>mentorat </a:t>
            </a:r>
            <a:r>
              <a:rPr lang="fr-CA" sz="2400" dirty="0" smtClean="0">
                <a:hlinkClick r:id="rId5"/>
              </a:rPr>
              <a:t>en milieu éducatif</a:t>
            </a:r>
            <a:r>
              <a:rPr lang="fr-CA" sz="2400" dirty="0" smtClean="0">
                <a:solidFill>
                  <a:srgbClr val="FF0000"/>
                </a:solidFill>
                <a:hlinkClick r:id="rId5"/>
              </a:rPr>
              <a:t> </a:t>
            </a:r>
            <a:r>
              <a:rPr lang="fr-CA" sz="2400" dirty="0" smtClean="0">
                <a:solidFill>
                  <a:schemeClr val="tx1"/>
                </a:solidFill>
              </a:rPr>
              <a:t>figurant </a:t>
            </a:r>
            <a:r>
              <a:rPr lang="fr-CA" sz="2400" dirty="0">
                <a:solidFill>
                  <a:schemeClr val="tx1"/>
                </a:solidFill>
              </a:rPr>
              <a:t>dans </a:t>
            </a:r>
            <a:r>
              <a:rPr lang="fr-CA" sz="2400" dirty="0"/>
              <a:t>la </a:t>
            </a:r>
            <a:r>
              <a:rPr lang="fr-CA" sz="2400" dirty="0">
                <a:hlinkClick r:id="rId6"/>
              </a:rPr>
              <a:t>Banque de stratégies de formation </a:t>
            </a:r>
            <a:r>
              <a:rPr lang="fr-CA" sz="2400" dirty="0" smtClean="0">
                <a:hlinkClick r:id="rId6"/>
              </a:rPr>
              <a:t>Wiki-TEDia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A</a:t>
            </a:r>
            <a:r>
              <a:rPr lang="fr-CA" sz="2400" dirty="0" smtClean="0"/>
              <a:t> </a:t>
            </a:r>
            <a:r>
              <a:rPr lang="fr-CA" sz="2400" dirty="0"/>
              <a:t>été élaboré à l’aide du </a:t>
            </a:r>
            <a:r>
              <a:rPr lang="fr-CA" sz="2400" dirty="0">
                <a:solidFill>
                  <a:schemeClr val="tx1"/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1"/>
                </a:solidFill>
              </a:rPr>
              <a:t> </a:t>
            </a:r>
            <a:r>
              <a:rPr lang="fr-CA" sz="2400" dirty="0"/>
              <a:t>(</a:t>
            </a:r>
            <a:r>
              <a:rPr lang="fr-CA" sz="2400" dirty="0" err="1"/>
              <a:t>Pudelko</a:t>
            </a:r>
            <a:r>
              <a:rPr lang="fr-CA" sz="2400" dirty="0"/>
              <a:t> et Ross, 2022 – CC-BY-SA</a:t>
            </a:r>
            <a:r>
              <a:rPr lang="fr-CA" sz="2400" dirty="0" smtClean="0"/>
              <a:t>)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A</a:t>
            </a:r>
            <a:r>
              <a:rPr lang="fr-CA" sz="2400" dirty="0" smtClean="0"/>
              <a:t> </a:t>
            </a:r>
            <a:r>
              <a:rPr lang="fr-CA" sz="2400" dirty="0"/>
              <a:t>été élaboré dans le cadre du projet Wiki-TEDia+, grâce au soutien financier de la Fabrique </a:t>
            </a:r>
            <a:r>
              <a:rPr lang="fr-CA" sz="2400" dirty="0" smtClean="0"/>
              <a:t>REL</a:t>
            </a:r>
            <a:endParaRPr lang="fr-CA" sz="2400" dirty="0"/>
          </a:p>
          <a:p>
            <a:pPr algn="just"/>
            <a:endParaRPr lang="fr-CA" sz="2400" b="1" dirty="0" smtClean="0"/>
          </a:p>
          <a:p>
            <a:pPr algn="just"/>
            <a:r>
              <a:rPr lang="fr-CA" sz="2400" b="1" dirty="0" smtClean="0"/>
              <a:t>Pour citer ce document </a:t>
            </a:r>
            <a:r>
              <a:rPr lang="fr-CA" sz="2400" dirty="0" smtClean="0"/>
              <a:t>: </a:t>
            </a:r>
          </a:p>
          <a:p>
            <a:pPr algn="just"/>
            <a:r>
              <a:rPr lang="fr-CA" sz="2400" dirty="0" smtClean="0"/>
              <a:t>Ross, D. et Pudelko, B. (</a:t>
            </a:r>
            <a:r>
              <a:rPr lang="fr-CA" sz="2400" dirty="0"/>
              <a:t>2022). </a:t>
            </a:r>
            <a:r>
              <a:rPr lang="fr-FR" sz="2400" i="1" dirty="0"/>
              <a:t>Un cas d’utilisation </a:t>
            </a:r>
            <a:r>
              <a:rPr lang="fr-FR" sz="2400" i="1" dirty="0" smtClean="0"/>
              <a:t>de </a:t>
            </a:r>
            <a:r>
              <a:rPr lang="fr-FR" sz="2400" i="1" dirty="0"/>
              <a:t>la stratégie de mentorat</a:t>
            </a:r>
            <a:r>
              <a:rPr lang="fr-FR" sz="2400" i="1" dirty="0">
                <a:solidFill>
                  <a:srgbClr val="FF0000"/>
                </a:solidFill>
              </a:rPr>
              <a:t> </a:t>
            </a:r>
            <a:r>
              <a:rPr lang="fr-FR" sz="2400" i="1" dirty="0" smtClean="0"/>
              <a:t>dans </a:t>
            </a:r>
            <a:r>
              <a:rPr lang="fr-FR" sz="2400" i="1" dirty="0"/>
              <a:t>le milieu d’enseignement </a:t>
            </a:r>
            <a:r>
              <a:rPr lang="fr-FR" sz="2400" i="1" dirty="0" smtClean="0"/>
              <a:t>postsecondaire. </a:t>
            </a:r>
            <a:r>
              <a:rPr lang="fr-CA" sz="2400" dirty="0" smtClean="0"/>
              <a:t>Université </a:t>
            </a:r>
            <a:r>
              <a:rPr lang="fr-CA" sz="2400" dirty="0"/>
              <a:t>TÉLUQ, </a:t>
            </a:r>
            <a:r>
              <a:rPr lang="fr-CA" sz="2400" dirty="0" err="1"/>
              <a:t>fabriqueREL</a:t>
            </a:r>
            <a:r>
              <a:rPr lang="fr-CA" sz="2400" dirty="0"/>
              <a:t>. </a:t>
            </a:r>
            <a:r>
              <a:rPr lang="fr-CA" sz="2400" dirty="0">
                <a:hlinkClick r:id="rId8"/>
              </a:rPr>
              <a:t>Licence CC BY SA</a:t>
            </a:r>
            <a:r>
              <a:rPr lang="fr-CA" sz="2400" dirty="0"/>
              <a:t>. </a:t>
            </a:r>
            <a:endParaRPr lang="fr-CA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solidFill>
                  <a:srgbClr val="0070C0"/>
                </a:solidFill>
                <a:hlinkClick r:id="rId5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Public cible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Problème d’apprentissage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Connaissances et objectifs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Déroulement (1)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Déroulement (2)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709477" y="908625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Je </a:t>
            </a:r>
            <a:r>
              <a:rPr lang="fr-CA" sz="2000" dirty="0"/>
              <a:t>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" i="1" dirty="0"/>
          </a:p>
          <a:p>
            <a:endParaRPr lang="fr-FR" sz="2000" i="1" dirty="0" smtClean="0"/>
          </a:p>
          <a:p>
            <a:endParaRPr lang="fr-FR" sz="2000" i="1" dirty="0" smtClean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chemeClr val="tx1"/>
              </a:solidFill>
            </a:endParaRPr>
          </a:p>
          <a:p>
            <a:pPr algn="ctr"/>
            <a:r>
              <a:rPr lang="fr-CA" sz="2400" b="1" i="1" dirty="0">
                <a:solidFill>
                  <a:schemeClr val="tx1"/>
                </a:solidFill>
              </a:rPr>
              <a:t>Catherine Légaré, présidente-fondatrice </a:t>
            </a:r>
            <a:r>
              <a:rPr lang="fr-CA" sz="2400" b="1" i="1" dirty="0" err="1">
                <a:solidFill>
                  <a:schemeClr val="tx1"/>
                </a:solidFill>
                <a:hlinkClick r:id="rId8"/>
              </a:rPr>
              <a:t>Academos</a:t>
            </a:r>
            <a:r>
              <a:rPr lang="fr-CA" sz="2400" b="1" i="1" dirty="0">
                <a:solidFill>
                  <a:schemeClr val="tx1"/>
                </a:solidFill>
              </a:rPr>
              <a:t> </a:t>
            </a:r>
            <a:r>
              <a:rPr lang="fr-CA" sz="2400" b="1" i="1" dirty="0" err="1" smtClean="0">
                <a:solidFill>
                  <a:schemeClr val="tx1"/>
                </a:solidFill>
              </a:rPr>
              <a:t>cybermentorat</a:t>
            </a:r>
            <a:endParaRPr lang="fr-CA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Doctorat en psychologie (thèse sur le </a:t>
            </a:r>
            <a:r>
              <a:rPr lang="fr-CA" dirty="0" err="1">
                <a:solidFill>
                  <a:schemeClr val="tx1"/>
                </a:solidFill>
              </a:rPr>
              <a:t>cybermentorat</a:t>
            </a:r>
            <a:r>
              <a:rPr lang="fr-CA" dirty="0">
                <a:solidFill>
                  <a:schemeClr val="tx1"/>
                </a:solidFill>
              </a:rPr>
              <a:t> en milieu scolaire)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20 ans d’expérience en mentorat en milieu éducatif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Expérience de chercheure et praticienne en </a:t>
            </a:r>
            <a:r>
              <a:rPr lang="fr-CA" dirty="0" smtClean="0">
                <a:solidFill>
                  <a:schemeClr val="tx1"/>
                </a:solidFill>
              </a:rPr>
              <a:t>mentorat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Quelques articles sur son parcours :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  <a:hlinkClick r:id="rId9"/>
              </a:rPr>
              <a:t>Femmes alpha</a:t>
            </a:r>
            <a:endParaRPr lang="fr-CA" dirty="0" smtClean="0">
              <a:solidFill>
                <a:schemeClr val="tx1"/>
              </a:solidFill>
            </a:endParaRP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  <a:hlinkClick r:id="rId10"/>
              </a:rPr>
              <a:t>La Presse</a:t>
            </a:r>
            <a:endParaRPr lang="fr-CA" dirty="0" smtClean="0">
              <a:solidFill>
                <a:schemeClr val="tx1"/>
              </a:solidFill>
            </a:endParaRP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  <a:hlinkClick r:id="rId11"/>
              </a:rPr>
              <a:t>Actualités UQAM</a:t>
            </a:r>
            <a:endParaRPr lang="fr-CA" dirty="0" smtClean="0">
              <a:solidFill>
                <a:schemeClr val="tx1"/>
              </a:solidFill>
            </a:endParaRP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Cas_mentorat_CLégaré_présentation">
            <a:hlinkClick r:id="" action="ppaction://media"/>
            <a:extLst>
              <a:ext uri="{FF2B5EF4-FFF2-40B4-BE49-F238E27FC236}">
                <a16:creationId xmlns:a16="http://schemas.microsoft.com/office/drawing/2014/main" id="{69C4DB40-95FE-43ED-8055-7FF4A72CEB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Dans </a:t>
            </a:r>
            <a:r>
              <a:rPr lang="fr-CA" sz="2000" dirty="0"/>
              <a:t>quel contexte </a:t>
            </a:r>
            <a:r>
              <a:rPr lang="fr-CA" sz="2000" dirty="0" smtClean="0"/>
              <a:t>est mise en </a:t>
            </a:r>
            <a:r>
              <a:rPr lang="fr-CA" sz="2000" dirty="0"/>
              <a:t>place </a:t>
            </a:r>
            <a:r>
              <a:rPr lang="fr-CA" sz="2000" dirty="0" smtClean="0"/>
              <a:t>la stratégie </a:t>
            </a:r>
            <a:r>
              <a:rPr lang="fr-CA" sz="2000" dirty="0"/>
              <a:t>?</a:t>
            </a:r>
          </a:p>
          <a:p>
            <a:endParaRPr lang="fr-CA" sz="2400" i="1" dirty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Au départ, </a:t>
            </a:r>
            <a:r>
              <a:rPr lang="fr-CA" dirty="0" smtClean="0">
                <a:solidFill>
                  <a:schemeClr val="tx1"/>
                </a:solidFill>
              </a:rPr>
              <a:t>un projet </a:t>
            </a:r>
            <a:r>
              <a:rPr lang="fr-CA" dirty="0">
                <a:solidFill>
                  <a:schemeClr val="tx1"/>
                </a:solidFill>
              </a:rPr>
              <a:t>de thèse de doctorat </a:t>
            </a:r>
            <a:r>
              <a:rPr lang="fr-CA" dirty="0" smtClean="0">
                <a:solidFill>
                  <a:schemeClr val="tx1"/>
                </a:solidFill>
              </a:rPr>
              <a:t>visant à explorer des moyens différents d’accompagner </a:t>
            </a:r>
            <a:r>
              <a:rPr lang="fr-CA" dirty="0">
                <a:solidFill>
                  <a:schemeClr val="tx1"/>
                </a:solidFill>
              </a:rPr>
              <a:t>les jeunes au secondaire et au </a:t>
            </a:r>
            <a:r>
              <a:rPr lang="fr-CA" dirty="0" smtClean="0">
                <a:solidFill>
                  <a:schemeClr val="tx1"/>
                </a:solidFill>
              </a:rPr>
              <a:t>collégial afin de :</a:t>
            </a:r>
            <a:endParaRPr lang="fr-CA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dirty="0">
                <a:solidFill>
                  <a:schemeClr val="tx1"/>
                </a:solidFill>
              </a:rPr>
              <a:t>Contrer le décrochage </a:t>
            </a:r>
            <a:r>
              <a:rPr lang="fr-CA" dirty="0" smtClean="0">
                <a:solidFill>
                  <a:schemeClr val="tx1"/>
                </a:solidFill>
              </a:rPr>
              <a:t>scolaire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Améliorer la motivation scolaire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Aider à déterminer un projet professionnel</a:t>
            </a:r>
          </a:p>
          <a:p>
            <a:pPr marL="1143000" lvl="1" indent="-457200"/>
            <a:r>
              <a:rPr lang="fr-CA" dirty="0">
                <a:solidFill>
                  <a:schemeClr val="tx1"/>
                </a:solidFill>
              </a:rPr>
              <a:t>Donner un sens à </a:t>
            </a:r>
            <a:r>
              <a:rPr lang="fr-CA" dirty="0" smtClean="0">
                <a:solidFill>
                  <a:schemeClr val="tx1"/>
                </a:solidFill>
              </a:rPr>
              <a:t>l’école</a:t>
            </a:r>
            <a:endParaRPr lang="fr-CA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À la fin </a:t>
            </a:r>
            <a:r>
              <a:rPr lang="fr-CA" dirty="0"/>
              <a:t>des années 90, </a:t>
            </a:r>
            <a:r>
              <a:rPr lang="fr-CA" dirty="0" smtClean="0"/>
              <a:t>l’utilisation des nouvelles technologies pour favoriser la participation </a:t>
            </a:r>
            <a:r>
              <a:rPr lang="fr-CA" dirty="0"/>
              <a:t>des </a:t>
            </a:r>
            <a:r>
              <a:rPr lang="fr-CA" dirty="0" smtClean="0"/>
              <a:t>jeunes </a:t>
            </a:r>
          </a:p>
          <a:p>
            <a:pPr lvl="1" indent="0">
              <a:buNone/>
            </a:pPr>
            <a:r>
              <a:rPr lang="fr-CA" dirty="0" smtClean="0"/>
              <a:t>                         </a:t>
            </a:r>
            <a:r>
              <a:rPr lang="fr-CA" dirty="0" err="1" smtClean="0"/>
              <a:t>Academos</a:t>
            </a:r>
            <a:r>
              <a:rPr lang="fr-CA" dirty="0" smtClean="0"/>
              <a:t> : un programme de </a:t>
            </a:r>
            <a:r>
              <a:rPr lang="fr-CA" dirty="0" err="1"/>
              <a:t>c</a:t>
            </a:r>
            <a:r>
              <a:rPr lang="fr-CA" dirty="0" err="1" smtClean="0"/>
              <a:t>ybermentorat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Une première expérimentation du </a:t>
            </a:r>
            <a:r>
              <a:rPr lang="fr-CA" dirty="0" err="1" smtClean="0"/>
              <a:t>cybermentorat</a:t>
            </a:r>
            <a:r>
              <a:rPr lang="fr-CA" dirty="0" smtClean="0"/>
              <a:t> </a:t>
            </a:r>
            <a:r>
              <a:rPr lang="fr-CA" dirty="0" err="1" smtClean="0"/>
              <a:t>Academos</a:t>
            </a:r>
            <a:r>
              <a:rPr lang="fr-CA" dirty="0" smtClean="0"/>
              <a:t> au Collège de Bois –de-Boulogne.</a:t>
            </a:r>
            <a:endParaRPr lang="fr-CA" dirty="0"/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Cas_mentorat_CLégaré_contexte">
            <a:hlinkClick r:id="" action="ppaction://media"/>
            <a:extLst>
              <a:ext uri="{FF2B5EF4-FFF2-40B4-BE49-F238E27FC236}">
                <a16:creationId xmlns:a16="http://schemas.microsoft.com/office/drawing/2014/main" id="{2F4EBFC5-23DB-48FA-A40F-6850637A4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4597879" y="4497300"/>
            <a:ext cx="621102" cy="273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est </a:t>
            </a:r>
            <a:r>
              <a:rPr lang="fr-CA" sz="2000" dirty="0"/>
              <a:t>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endParaRPr lang="fr-CA" dirty="0" smtClean="0"/>
          </a:p>
          <a:p>
            <a:r>
              <a:rPr lang="fr-CA" dirty="0" smtClean="0"/>
              <a:t>Aider </a:t>
            </a:r>
            <a:r>
              <a:rPr lang="fr-CA" dirty="0"/>
              <a:t>à définir l’aspiration professionnelle et faire un choix de </a:t>
            </a:r>
            <a:r>
              <a:rPr lang="fr-CA" dirty="0" smtClean="0"/>
              <a:t>carrière:</a:t>
            </a:r>
            <a:endParaRPr lang="fr-CA" dirty="0"/>
          </a:p>
          <a:p>
            <a:pPr lvl="1"/>
            <a:r>
              <a:rPr lang="fr-CA" dirty="0" smtClean="0"/>
              <a:t>S’informer sur les métiers et les professions</a:t>
            </a:r>
          </a:p>
          <a:p>
            <a:pPr lvl="1"/>
            <a:r>
              <a:rPr lang="fr-CA" dirty="0" smtClean="0"/>
              <a:t>Faciliter l’identification </a:t>
            </a:r>
            <a:r>
              <a:rPr lang="fr-CA" dirty="0"/>
              <a:t>avec des personnes qui font cette </a:t>
            </a:r>
            <a:r>
              <a:rPr lang="fr-CA" dirty="0" smtClean="0"/>
              <a:t>profession:</a:t>
            </a:r>
            <a:endParaRPr lang="fr-CA" dirty="0"/>
          </a:p>
          <a:p>
            <a:pPr lvl="2"/>
            <a:r>
              <a:rPr lang="fr-CA" dirty="0"/>
              <a:t>Soutien important pour les métiers non </a:t>
            </a:r>
            <a:r>
              <a:rPr lang="fr-CA" dirty="0" smtClean="0"/>
              <a:t>traditionnels</a:t>
            </a:r>
          </a:p>
          <a:p>
            <a:pPr lvl="2"/>
            <a:r>
              <a:rPr lang="fr-CA" dirty="0" smtClean="0"/>
              <a:t>Augmenter le niveau de confiance quant à la possibilité et la capacité de pratiquer un métier ou une profession</a:t>
            </a:r>
          </a:p>
          <a:p>
            <a:pPr lvl="2"/>
            <a:r>
              <a:rPr lang="fr-CA" dirty="0" smtClean="0"/>
              <a:t>Identifier ses capacités et celles que l’on devrait développer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Favoriser la persévérance </a:t>
            </a:r>
            <a:r>
              <a:rPr lang="fr-CA" dirty="0"/>
              <a:t>scolaire </a:t>
            </a:r>
            <a:r>
              <a:rPr lang="fr-CA" dirty="0" smtClean="0"/>
              <a:t>:</a:t>
            </a:r>
            <a:endParaRPr lang="fr-CA" dirty="0"/>
          </a:p>
          <a:p>
            <a:pPr lvl="1"/>
            <a:r>
              <a:rPr lang="fr-CA" sz="2200" dirty="0" smtClean="0"/>
              <a:t>Une meilleure connaissance de son </a:t>
            </a:r>
            <a:r>
              <a:rPr lang="fr-CA" sz="2200" dirty="0"/>
              <a:t>but </a:t>
            </a:r>
            <a:r>
              <a:rPr lang="fr-CA" sz="2200" dirty="0" smtClean="0"/>
              <a:t>professionnel</a:t>
            </a:r>
            <a:r>
              <a:rPr lang="fr-CA" sz="2200" dirty="0"/>
              <a:t> </a:t>
            </a:r>
            <a:r>
              <a:rPr lang="fr-CA" sz="2200" dirty="0" smtClean="0"/>
              <a:t>influence positivement la motivation intrinsèque à poursuivre les études collégiales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 smtClean="0"/>
              <a:t>Développer l’autonomie dans sa démarche de choix de carrière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 smtClean="0"/>
              <a:t>Développer le sentiment d’appartenance au milieu professionnel choisi</a:t>
            </a: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Cas_mentorat_CLégaré_But">
            <a:hlinkClick r:id="" action="ppaction://media"/>
            <a:extLst>
              <a:ext uri="{FF2B5EF4-FFF2-40B4-BE49-F238E27FC236}">
                <a16:creationId xmlns:a16="http://schemas.microsoft.com/office/drawing/2014/main" id="{C5201ABD-20E1-4947-9C6E-60EA19C002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DU PUBLIC 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fr-CA" sz="2600" dirty="0" smtClean="0"/>
              <a:t>Qui sont </a:t>
            </a:r>
            <a:r>
              <a:rPr lang="fr-CA" sz="2600" dirty="0"/>
              <a:t>les apprenants ?</a:t>
            </a:r>
            <a:endParaRPr lang="fr-CA" sz="30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 smtClean="0"/>
          </a:p>
          <a:p>
            <a:endParaRPr lang="fr-CA" sz="2100" i="1" dirty="0" smtClean="0"/>
          </a:p>
          <a:p>
            <a:r>
              <a:rPr lang="fr-CA" sz="2600" i="1" dirty="0" smtClean="0"/>
              <a:t>Cliquez </a:t>
            </a:r>
            <a:r>
              <a:rPr lang="fr-CA" sz="26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fr-CA" dirty="0" smtClean="0">
              <a:solidFill>
                <a:schemeClr val="tx1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Les personnes </a:t>
            </a:r>
            <a:r>
              <a:rPr lang="fr-CA" dirty="0" err="1" smtClean="0">
                <a:solidFill>
                  <a:schemeClr val="tx1"/>
                </a:solidFill>
              </a:rPr>
              <a:t>mentorées</a:t>
            </a:r>
            <a:r>
              <a:rPr lang="fr-CA" dirty="0" smtClean="0">
                <a:solidFill>
                  <a:schemeClr val="tx1"/>
                </a:solidFill>
              </a:rPr>
              <a:t>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A</a:t>
            </a:r>
            <a:r>
              <a:rPr lang="fr-CA" dirty="0" smtClean="0">
                <a:solidFill>
                  <a:schemeClr val="tx1"/>
                </a:solidFill>
              </a:rPr>
              <a:t>dolescents </a:t>
            </a:r>
            <a:r>
              <a:rPr lang="fr-CA" dirty="0">
                <a:solidFill>
                  <a:schemeClr val="tx1"/>
                </a:solidFill>
              </a:rPr>
              <a:t>et jeunes </a:t>
            </a:r>
            <a:r>
              <a:rPr lang="fr-CA" dirty="0" smtClean="0">
                <a:solidFill>
                  <a:schemeClr val="tx1"/>
                </a:solidFill>
              </a:rPr>
              <a:t>adultes entre </a:t>
            </a:r>
            <a:r>
              <a:rPr lang="fr-CA" dirty="0">
                <a:solidFill>
                  <a:schemeClr val="tx1"/>
                </a:solidFill>
              </a:rPr>
              <a:t>14 à </a:t>
            </a:r>
            <a:r>
              <a:rPr lang="fr-CA" dirty="0" smtClean="0">
                <a:solidFill>
                  <a:schemeClr val="tx1"/>
                </a:solidFill>
              </a:rPr>
              <a:t>30 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Inscrits au </a:t>
            </a:r>
            <a:r>
              <a:rPr lang="fr-CA" dirty="0">
                <a:solidFill>
                  <a:schemeClr val="tx1"/>
                </a:solidFill>
              </a:rPr>
              <a:t>secondaire ou au </a:t>
            </a:r>
            <a:r>
              <a:rPr lang="fr-CA" dirty="0" smtClean="0">
                <a:solidFill>
                  <a:schemeClr val="tx1"/>
                </a:solidFill>
              </a:rPr>
              <a:t>collégial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Grande hétérogénéité :</a:t>
            </a:r>
            <a:endParaRPr lang="fr-CA" dirty="0">
              <a:solidFill>
                <a:schemeClr val="tx1"/>
              </a:solidFill>
            </a:endParaRPr>
          </a:p>
          <a:p>
            <a:pPr lvl="1"/>
            <a:r>
              <a:rPr lang="fr-CA" dirty="0">
                <a:solidFill>
                  <a:schemeClr val="tx1"/>
                </a:solidFill>
              </a:rPr>
              <a:t>Les </a:t>
            </a:r>
            <a:r>
              <a:rPr lang="fr-CA" dirty="0" smtClean="0">
                <a:solidFill>
                  <a:schemeClr val="tx1"/>
                </a:solidFill>
              </a:rPr>
              <a:t>personnes plus </a:t>
            </a:r>
            <a:r>
              <a:rPr lang="fr-CA" dirty="0">
                <a:solidFill>
                  <a:schemeClr val="tx1"/>
                </a:solidFill>
              </a:rPr>
              <a:t>jeunes </a:t>
            </a:r>
            <a:r>
              <a:rPr lang="fr-CA" dirty="0" smtClean="0">
                <a:solidFill>
                  <a:schemeClr val="tx1"/>
                </a:solidFill>
              </a:rPr>
              <a:t>sont en </a:t>
            </a:r>
            <a:r>
              <a:rPr lang="fr-CA" dirty="0">
                <a:solidFill>
                  <a:schemeClr val="tx1"/>
                </a:solidFill>
              </a:rPr>
              <a:t>exploration de </a:t>
            </a:r>
            <a:r>
              <a:rPr lang="fr-CA" dirty="0" smtClean="0">
                <a:solidFill>
                  <a:schemeClr val="tx1"/>
                </a:solidFill>
              </a:rPr>
              <a:t>carrière</a:t>
            </a:r>
            <a:endParaRPr lang="fr-CA" dirty="0">
              <a:solidFill>
                <a:schemeClr val="tx1"/>
              </a:solidFill>
            </a:endParaRPr>
          </a:p>
          <a:p>
            <a:pPr lvl="1"/>
            <a:r>
              <a:rPr lang="fr-CA" dirty="0" smtClean="0">
                <a:solidFill>
                  <a:schemeClr val="tx1"/>
                </a:solidFill>
              </a:rPr>
              <a:t>Les personnes </a:t>
            </a:r>
            <a:r>
              <a:rPr lang="fr-CA" dirty="0">
                <a:solidFill>
                  <a:schemeClr val="tx1"/>
                </a:solidFill>
              </a:rPr>
              <a:t>plus âgés </a:t>
            </a:r>
            <a:r>
              <a:rPr lang="fr-CA" dirty="0" smtClean="0">
                <a:solidFill>
                  <a:schemeClr val="tx1"/>
                </a:solidFill>
              </a:rPr>
              <a:t>sont en validation de leur </a:t>
            </a:r>
            <a:r>
              <a:rPr lang="fr-CA" dirty="0">
                <a:solidFill>
                  <a:schemeClr val="tx1"/>
                </a:solidFill>
              </a:rPr>
              <a:t>projet </a:t>
            </a:r>
            <a:r>
              <a:rPr lang="fr-CA" dirty="0" smtClean="0">
                <a:solidFill>
                  <a:schemeClr val="tx1"/>
                </a:solidFill>
              </a:rPr>
              <a:t>professionnel</a:t>
            </a:r>
            <a:endParaRPr lang="fr-CA" dirty="0">
              <a:solidFill>
                <a:schemeClr val="tx1"/>
              </a:solidFill>
            </a:endParaRPr>
          </a:p>
          <a:p>
            <a:pPr lvl="1"/>
            <a:r>
              <a:rPr lang="fr-CA" dirty="0" smtClean="0">
                <a:solidFill>
                  <a:schemeClr val="tx1"/>
                </a:solidFill>
              </a:rPr>
              <a:t>Intéressés par une grande variété des métiers et des professions</a:t>
            </a:r>
          </a:p>
          <a:p>
            <a:pPr lvl="1"/>
            <a:r>
              <a:rPr lang="fr-CA" dirty="0" smtClean="0">
                <a:solidFill>
                  <a:schemeClr val="tx1"/>
                </a:solidFill>
              </a:rPr>
              <a:t>Provenant de toutes les régions </a:t>
            </a:r>
            <a:r>
              <a:rPr lang="fr-CA" dirty="0">
                <a:solidFill>
                  <a:schemeClr val="tx1"/>
                </a:solidFill>
              </a:rPr>
              <a:t>du </a:t>
            </a:r>
            <a:r>
              <a:rPr lang="fr-CA" dirty="0" smtClean="0">
                <a:solidFill>
                  <a:schemeClr val="tx1"/>
                </a:solidFill>
              </a:rPr>
              <a:t>Québec</a:t>
            </a:r>
            <a:endParaRPr lang="fr-CA" dirty="0">
              <a:solidFill>
                <a:schemeClr val="tx1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Les mentors et les </a:t>
            </a:r>
            <a:r>
              <a:rPr lang="fr-CA" dirty="0" err="1" smtClean="0">
                <a:solidFill>
                  <a:schemeClr val="tx1"/>
                </a:solidFill>
              </a:rPr>
              <a:t>mentores</a:t>
            </a:r>
            <a:r>
              <a:rPr lang="fr-CA" dirty="0" smtClean="0">
                <a:solidFill>
                  <a:schemeClr val="tx1"/>
                </a:solidFill>
              </a:rPr>
              <a:t> 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Volontaires et bénévoles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Possédant une expérience du métier ou de la profession d’au moins trois 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Grande hétérogénéité </a:t>
            </a:r>
            <a:r>
              <a:rPr lang="fr-CA" dirty="0" smtClean="0">
                <a:solidFill>
                  <a:schemeClr val="tx1"/>
                </a:solidFill>
              </a:rPr>
              <a:t>:</a:t>
            </a:r>
            <a:endParaRPr lang="fr-CA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Divers profils professionnels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Divers groupe d’âge</a:t>
            </a:r>
            <a:endParaRPr lang="fr-CA" dirty="0">
              <a:solidFill>
                <a:srgbClr val="FF0000"/>
              </a:solidFill>
            </a:endParaRPr>
          </a:p>
          <a:p>
            <a:pPr lvl="1"/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Cas_mentorat_CLégaré_Public cible">
            <a:hlinkClick r:id="" action="ppaction://media"/>
            <a:extLst>
              <a:ext uri="{FF2B5EF4-FFF2-40B4-BE49-F238E27FC236}">
                <a16:creationId xmlns:a16="http://schemas.microsoft.com/office/drawing/2014/main" id="{A2DFA2F9-DE23-4E64-83E9-57B8E14BF6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Quel est </a:t>
            </a:r>
            <a:r>
              <a:rPr lang="fr-CA" sz="2200" dirty="0"/>
              <a:t>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/>
              <a:t>Comment répondre au besoin d’entrer en contact et d’échanger avec les « vraies » personnes ?</a:t>
            </a:r>
          </a:p>
          <a:p>
            <a:pPr marL="1143000" lvl="1" indent="-457200"/>
            <a:r>
              <a:rPr lang="fr-CA" dirty="0" smtClean="0"/>
              <a:t>Les outils </a:t>
            </a:r>
            <a:r>
              <a:rPr lang="fr-CA" dirty="0"/>
              <a:t>de choix de </a:t>
            </a:r>
            <a:r>
              <a:rPr lang="fr-CA" dirty="0" smtClean="0"/>
              <a:t>carrière permettent une exploration utile mais qui reste abstraite</a:t>
            </a:r>
          </a:p>
          <a:p>
            <a:pPr lvl="1" indent="0">
              <a:buNone/>
            </a:pPr>
            <a:r>
              <a:rPr lang="fr-CA" dirty="0" smtClean="0"/>
              <a:t> La relation mentorale permet la personnalisation et la    contextualisation des échanges et des conseils</a:t>
            </a:r>
            <a:endParaRPr lang="fr-CA" dirty="0"/>
          </a:p>
          <a:p>
            <a:r>
              <a:rPr lang="fr-CA" dirty="0" smtClean="0"/>
              <a:t>Comment rejoindre </a:t>
            </a:r>
            <a:r>
              <a:rPr lang="fr-CA" dirty="0"/>
              <a:t>un grand </a:t>
            </a:r>
            <a:r>
              <a:rPr lang="fr-CA" dirty="0" smtClean="0"/>
              <a:t>nombre d’étudiants, dans toutes les régions du Québec, </a:t>
            </a:r>
            <a:r>
              <a:rPr lang="fr-CA" dirty="0"/>
              <a:t>avec des moyens </a:t>
            </a:r>
            <a:r>
              <a:rPr lang="fr-CA" dirty="0" smtClean="0"/>
              <a:t>financiers limités ?</a:t>
            </a:r>
            <a:endParaRPr lang="fr-CA" dirty="0"/>
          </a:p>
          <a:p>
            <a:pPr lvl="1" indent="0">
              <a:buNone/>
            </a:pPr>
            <a:r>
              <a:rPr lang="fr-CA" dirty="0" smtClean="0"/>
              <a:t>Le </a:t>
            </a:r>
            <a:r>
              <a:rPr lang="fr-CA" dirty="0"/>
              <a:t>mentorat en ligne permet d’augmenter la portée du </a:t>
            </a:r>
            <a:r>
              <a:rPr lang="fr-CA" dirty="0" smtClean="0"/>
              <a:t>programme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Cas_mentorat_CLégaré_Problème">
            <a:hlinkClick r:id="" action="ppaction://media"/>
            <a:extLst>
              <a:ext uri="{FF2B5EF4-FFF2-40B4-BE49-F238E27FC236}">
                <a16:creationId xmlns:a16="http://schemas.microsoft.com/office/drawing/2014/main" id="{E7275273-EDF4-48CD-9BF0-79064485AC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3305247" y="2743737"/>
            <a:ext cx="569344" cy="28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0625" y="4362981"/>
            <a:ext cx="585267" cy="3170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OBJECTIFS D’APPRENTISSAGE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fr-CA" sz="2600" dirty="0" smtClean="0"/>
              <a:t>Quelles sont </a:t>
            </a:r>
            <a:r>
              <a:rPr lang="fr-CA" sz="2600" dirty="0"/>
              <a:t>les connaissances et les objectifs d’apprentissage visés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2000" i="1" dirty="0" smtClean="0"/>
          </a:p>
          <a:p>
            <a:endParaRPr lang="fr-CA" sz="2000" i="1" dirty="0" smtClean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r>
              <a:rPr lang="fr-CA" sz="2600" i="1" dirty="0" smtClean="0"/>
              <a:t>Cliquez </a:t>
            </a:r>
            <a:r>
              <a:rPr lang="fr-CA" sz="26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sz="3100" dirty="0" smtClean="0"/>
              <a:t>Connaissances visées :</a:t>
            </a:r>
            <a:endParaRPr lang="fr-CA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hlinkClick r:id="rId8"/>
              </a:rPr>
              <a:t>Connaissances factuelles </a:t>
            </a:r>
            <a:r>
              <a:rPr lang="fr-CA" dirty="0" smtClean="0"/>
              <a:t>(des informations sur le métier)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hlinkClick r:id="rId9"/>
              </a:rPr>
              <a:t>Connaissances conceptuelles </a:t>
            </a:r>
            <a:endParaRPr lang="fr-CA" dirty="0" smtClean="0"/>
          </a:p>
          <a:p>
            <a:pPr marL="1143000" lvl="1" indent="-457200"/>
            <a:r>
              <a:rPr lang="fr-CA" dirty="0" smtClean="0"/>
              <a:t>Issues de l’expérience du mentor ou de la </a:t>
            </a:r>
            <a:r>
              <a:rPr lang="fr-CA" dirty="0" err="1" smtClean="0"/>
              <a:t>mentore</a:t>
            </a:r>
            <a:r>
              <a:rPr lang="fr-CA" dirty="0" smtClean="0"/>
              <a:t>;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hlinkClick r:id="rId10"/>
              </a:rPr>
              <a:t>Connaissances métacognitives </a:t>
            </a:r>
            <a:endParaRPr lang="fr-CA" dirty="0" smtClean="0"/>
          </a:p>
          <a:p>
            <a:pPr marL="1143000" lvl="1" indent="-457200"/>
            <a:r>
              <a:rPr lang="fr-CA" dirty="0"/>
              <a:t>S</a:t>
            </a:r>
            <a:r>
              <a:rPr lang="fr-CA" dirty="0" smtClean="0"/>
              <a:t>ur le soi</a:t>
            </a:r>
          </a:p>
          <a:p>
            <a:pPr marL="1143000" lvl="1" indent="-457200"/>
            <a:r>
              <a:rPr lang="fr-CA" dirty="0" smtClean="0"/>
              <a:t>Liens entre le soi</a:t>
            </a:r>
            <a:r>
              <a:rPr lang="fr-CA" dirty="0"/>
              <a:t>, </a:t>
            </a:r>
            <a:r>
              <a:rPr lang="fr-CA" dirty="0" smtClean="0"/>
              <a:t>les apprentissages scolaires et </a:t>
            </a:r>
            <a:r>
              <a:rPr lang="fr-CA" dirty="0"/>
              <a:t>le monde du </a:t>
            </a:r>
            <a:r>
              <a:rPr lang="fr-CA" dirty="0" smtClean="0"/>
              <a:t>travail</a:t>
            </a:r>
            <a:endParaRPr lang="fr-CA" sz="1400" dirty="0"/>
          </a:p>
          <a:p>
            <a:r>
              <a:rPr lang="fr-CA" sz="3100" dirty="0" smtClean="0"/>
              <a:t>Objectifs d’apprentissage visés </a:t>
            </a:r>
            <a:r>
              <a:rPr lang="fr-CA" dirty="0" smtClean="0"/>
              <a:t>: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Explorer les métiers en lien avec ses aspirations professionnelles;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Déterminer les exigences des métiers </a:t>
            </a:r>
            <a:r>
              <a:rPr lang="fr-CA" dirty="0" smtClean="0"/>
              <a:t>ciblés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Analyser ses intérêts, motivations et capacités en rapport avec le métier ou la profession </a:t>
            </a:r>
            <a:r>
              <a:rPr lang="fr-CA" dirty="0" smtClean="0"/>
              <a:t>ciblée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Renforcer sa motivation à persévérer et réussir ses </a:t>
            </a:r>
            <a:r>
              <a:rPr lang="fr-CA" dirty="0" smtClean="0"/>
              <a:t>études</a:t>
            </a:r>
            <a:endParaRPr lang="fr-CA" dirty="0"/>
          </a:p>
          <a:p>
            <a:pPr marL="1143000" lvl="1" indent="-457200"/>
            <a:endParaRPr lang="fr-CA" dirty="0"/>
          </a:p>
          <a:p>
            <a:pPr marL="1143000" lvl="1" indent="-457200"/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Cas_mentorat_CLégaré_objectifs apprentissage">
            <a:hlinkClick r:id="" action="ppaction://media"/>
            <a:extLst>
              <a:ext uri="{FF2B5EF4-FFF2-40B4-BE49-F238E27FC236}">
                <a16:creationId xmlns:a16="http://schemas.microsoft.com/office/drawing/2014/main" id="{EA96AB7D-D4C2-49D8-A321-06C1A04B77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3" ma:contentTypeDescription="Crée un document." ma:contentTypeScope="" ma:versionID="d35585cfc885636a1c1690a73cc0f7c1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c4641aefe1d50057896ced75b2152e13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C98F18-82DA-4057-8492-DBB451240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8da14a-a552-414f-aa75-340d022d5ff3"/>
    <ds:schemaRef ds:uri="bc7123e2-5fe4-4571-b35e-1ed4fdd96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BBD8F4-7A9B-4416-A29D-8E88347EE76E}">
  <ds:schemaRefs>
    <ds:schemaRef ds:uri="http://purl.org/dc/dcmitype/"/>
    <ds:schemaRef ds:uri="http://schemas.microsoft.com/office/2006/documentManagement/types"/>
    <ds:schemaRef ds:uri="af8da14a-a552-414f-aa75-340d022d5ff3"/>
    <ds:schemaRef ds:uri="http://purl.org/dc/terms/"/>
    <ds:schemaRef ds:uri="http://purl.org/dc/elements/1.1/"/>
    <ds:schemaRef ds:uri="http://schemas.openxmlformats.org/package/2006/metadata/core-properties"/>
    <ds:schemaRef ds:uri="bc7123e2-5fe4-4571-b35e-1ed4fdd961a0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11807</TotalTime>
  <Words>1302</Words>
  <Application>Microsoft Office PowerPoint</Application>
  <PresentationFormat>Grand écran</PresentationFormat>
  <Paragraphs>299</Paragraphs>
  <Slides>14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mentorat  dans le milieu d’enseignement postsecondaire Cas provenant de la Banque des cas d’utilisation des stratégies de formation de Wiki-TEDia 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 </vt:lpstr>
      <vt:lpstr>DÉROULEMENT (2)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171</cp:revision>
  <dcterms:created xsi:type="dcterms:W3CDTF">2020-01-08T15:21:41Z</dcterms:created>
  <dcterms:modified xsi:type="dcterms:W3CDTF">2022-04-22T19:24:23Z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</Properties>
</file>