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2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669" r:id="rId5"/>
    <p:sldMasterId id="2147483670" r:id="rId6"/>
    <p:sldMasterId id="2147483671" r:id="rId7"/>
    <p:sldMasterId id="2147483663" r:id="rId8"/>
  </p:sldMasterIdLst>
  <p:notesMasterIdLst>
    <p:notesMasterId r:id="rId23"/>
  </p:notesMasterIdLst>
  <p:handoutMasterIdLst>
    <p:handoutMasterId r:id="rId24"/>
  </p:handoutMasterIdLst>
  <p:sldIdLst>
    <p:sldId id="272" r:id="rId9"/>
    <p:sldId id="284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5" r:id="rId19"/>
    <p:sldId id="294" r:id="rId20"/>
    <p:sldId id="293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59"/>
  </p:normalViewPr>
  <p:slideViewPr>
    <p:cSldViewPr snapToGrid="0" snapToObjects="1">
      <p:cViewPr varScale="1">
        <p:scale>
          <a:sx n="111" d="100"/>
          <a:sy n="111" d="100"/>
        </p:scale>
        <p:origin x="5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5C8EE49-369F-4A3E-AFBA-826B5E3795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62BE1D-0B6C-4065-8BC7-B7715516CD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3BD9-19DE-46F5-BFA5-FC49AC7B0F73}" type="datetimeFigureOut">
              <a:rPr lang="fr-CA" smtClean="0"/>
              <a:t>2022-04-22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82EF86-97B5-446C-9F73-148D251AD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310CA2-CD4B-42B2-9F78-C746D87AD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94241-CD87-4C72-8503-9D8633C587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61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1037-2713-8045-8150-DE4D61D1C355}" type="datetimeFigureOut">
              <a:t>22/04/2022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1B6E-A724-E046-9C92-E6295C5FB80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F6412E2-97C3-794C-AAC8-955EAF41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EAA236-6D1B-4846-8333-EBEBA191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15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D92E-A189-A542-9882-EDAF45B7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1F48A-D788-5C4D-8C05-62749265C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B9CA-333C-0847-B198-A3FC12D11E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60EB13-DE5B-2D42-991B-913BA2C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329A-1938-C442-967B-AC36AD03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ED4A-23A5-2246-B53B-0368B20F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AA3A-87CA-B94D-A1B9-56EA59E149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A7BC66-1501-624E-921E-E5CDE0A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C7-10BD-CB49-88BF-C7C5155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C6BD3-CE47-4244-9877-BFBF6FB7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2F91-AAD9-FD40-B865-729E4E68D39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D6AA2-2753-F646-A15B-685F67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41D-64F5-DD40-972D-0D9E6AB18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A6F8-ECEE-B14F-92D2-82F8B52A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6677-ECC1-1A45-B72F-D80475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D02D1D-FF99-354B-9259-BF40CD6C4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7C8B763-8E54-CF48-BB94-160160C9358C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B495-F78E-064A-BC7D-3C8B1F6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93B8-89FB-DE4D-A18D-D908B6B8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E973-63A1-A446-B84F-9D60C90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1E752F-50F6-FF49-9C50-AE08D83BB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6E9025E-E634-994E-8038-02BE838DED92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A987-D21A-7947-9E6B-F8A3F08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E5D4-9039-2B4A-ACAC-661F5F5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0F60-A371-BE4E-B7D6-8B67D16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286561-9283-0547-BB7A-3366258D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03651AEF-7CB1-2E4A-A5BD-15CC847BD62A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914-76C0-5543-B1D3-93377994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0CC8-8B3B-D747-A07E-E06F6A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9D1B-60CC-2744-B249-DB9087E9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0D90-184A-E54C-9A82-115505CF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948507-24D1-984D-BACD-59D7D9459F0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8B03A9B-446F-FA4C-9626-8BEB177B25BC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4582-296D-CE4A-BCB3-3E65696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EAD6-BBF0-BE47-B22D-CCD9533E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AC02E5-D1C1-C245-829D-1E8653EB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84CB2743-E19F-4842-B247-3EAC07985ED6}" type="datetime9">
              <a:t>22/04/2022 15:24:31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BFE990C-8EC1-BE40-ACD0-0404DC5256E2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C0AF8900-5C27-F548-AB2D-9893FBE697C7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A0BEFB75-0BC2-C04A-9CD8-769A496E1150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1B1FAD93-2423-5A4A-923D-528A4B2FB904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EBD846F6-E36D-3C46-9BD3-34BDE9A89370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3A4C1-7A50-924D-BEE7-E4A8DE6A8096}"/>
              </a:ext>
            </a:extLst>
          </p:cNvPr>
          <p:cNvGrpSpPr/>
          <p:nvPr userDrawn="1"/>
        </p:nvGrpSpPr>
        <p:grpSpPr>
          <a:xfrm>
            <a:off x="-1970024" y="3273421"/>
            <a:ext cx="4361899" cy="3435116"/>
            <a:chOff x="-871015" y="4282806"/>
            <a:chExt cx="3333562" cy="2625272"/>
          </a:xfrm>
        </p:grpSpPr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FA4D2D2C-63D2-7848-A19A-2951516A0A0E}"/>
                </a:ext>
              </a:extLst>
            </p:cNvPr>
            <p:cNvSpPr/>
            <p:nvPr userDrawn="1"/>
          </p:nvSpPr>
          <p:spPr>
            <a:xfrm>
              <a:off x="-871015" y="6047874"/>
              <a:ext cx="679744" cy="679744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4" name="Round Diagonal Corner Rectangle 33">
              <a:extLst>
                <a:ext uri="{FF2B5EF4-FFF2-40B4-BE49-F238E27FC236}">
                  <a16:creationId xmlns:a16="http://schemas.microsoft.com/office/drawing/2014/main" id="{796114F0-D86E-3B46-B89C-AB354910F00B}"/>
                </a:ext>
              </a:extLst>
            </p:cNvPr>
            <p:cNvSpPr/>
            <p:nvPr userDrawn="1"/>
          </p:nvSpPr>
          <p:spPr>
            <a:xfrm>
              <a:off x="9491" y="5644963"/>
              <a:ext cx="1263115" cy="126311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5" name="Round Diagonal Corner Rectangle 34">
              <a:extLst>
                <a:ext uri="{FF2B5EF4-FFF2-40B4-BE49-F238E27FC236}">
                  <a16:creationId xmlns:a16="http://schemas.microsoft.com/office/drawing/2014/main" id="{6433F8F8-D278-8F40-91CA-DBEE0A3A5F43}"/>
                </a:ext>
              </a:extLst>
            </p:cNvPr>
            <p:cNvSpPr/>
            <p:nvPr userDrawn="1"/>
          </p:nvSpPr>
          <p:spPr>
            <a:xfrm>
              <a:off x="1499744" y="5329467"/>
              <a:ext cx="818372" cy="818372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6" name="Round Diagonal Corner Rectangle 35">
              <a:extLst>
                <a:ext uri="{FF2B5EF4-FFF2-40B4-BE49-F238E27FC236}">
                  <a16:creationId xmlns:a16="http://schemas.microsoft.com/office/drawing/2014/main" id="{3883827C-8D5C-1C42-B946-0ADA1FDBE834}"/>
                </a:ext>
              </a:extLst>
            </p:cNvPr>
            <p:cNvSpPr/>
            <p:nvPr userDrawn="1"/>
          </p:nvSpPr>
          <p:spPr>
            <a:xfrm>
              <a:off x="469622" y="4282806"/>
              <a:ext cx="1159886" cy="1159886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7" name="Round Diagonal Corner Rectangle 36">
              <a:extLst>
                <a:ext uri="{FF2B5EF4-FFF2-40B4-BE49-F238E27FC236}">
                  <a16:creationId xmlns:a16="http://schemas.microsoft.com/office/drawing/2014/main" id="{676DD739-42FE-3F44-8667-D6F2548667E7}"/>
                </a:ext>
              </a:extLst>
            </p:cNvPr>
            <p:cNvSpPr/>
            <p:nvPr userDrawn="1"/>
          </p:nvSpPr>
          <p:spPr>
            <a:xfrm>
              <a:off x="1810102" y="4480154"/>
              <a:ext cx="652445" cy="65244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01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853867B5-5449-3544-B6C8-FC00C5DEEB55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77C93E4A-1DD8-F94E-9282-C327C2AB9A31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684E270-4BFD-B44D-A851-A74B8F63ADDA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8B08091-EE7F-4C40-9850-F52B9672DE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B0E55ABF-34A0-6042-9F6A-FFE637BD1629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0F8B88E2-CB98-6149-BD36-07A5D74728D0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5E4CF211-E60F-F343-8767-653A65A88C6A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019BEE28-7CCA-2547-ACA5-4AAF861C3575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E0136A34-28D7-3D45-97E4-FB9903F5D30E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33F8664-266F-AB4C-BA6B-F2BDCD0B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1D90676-F418-8E40-A199-774758F4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0F5D37-3094-9B40-810D-630C3FC2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63D9CD90-419B-B448-AE5B-9D25B2E9765E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913DCD7F-D4C9-BB43-A094-DBCB1931F8D6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A278F5FE-412F-9248-A642-C9AEDCAB2214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EC4E731-F276-0A4A-AC50-8349D110C639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EAC96456-EEE7-1E46-94BF-9780A5D32277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39E34EEE-08A0-044C-8743-48AA007C61FC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37C21B60-A6FC-B948-9694-F5721F3782E9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21FE4E93-C0EE-544E-9440-01F5F2E398C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D48E47CD-1493-7240-995E-52706D3EDCA9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E533731-EB5C-0747-B20C-48E907F3B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CEBD6B3C-17B7-4348-85ED-9866F73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53DE1CA-88F5-B044-8324-EA94D91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0E49925F-F134-7A46-89DA-AE8130618A13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F3A0ECF0-687B-4649-AF4E-6BEE6DAD33C9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2C0A8F4F-D12E-EC47-8F66-EF58EFEC62DC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EB7A54C-81B7-3C4E-AC4B-E362EE8369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C03F12D-CE1F-304B-9DB6-A5ABDCAA3F0D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C1735633-1D87-C242-886C-8D90B88F0BD7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8F736CB9-8445-4A48-973B-8CBE630D55BB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7D9B912B-A4BB-B546-AA1E-9FFAB7AAB8B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65241F9E-44AF-044B-AEA4-23F41171A541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3873227-3CE3-134C-9722-3F6D4A07F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390F0-7357-A446-B35D-3875F3E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5CA0-8A4D-EA47-96CF-913CB461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4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996DB83B-D69F-234A-A5E7-7AA0F1DE3923}"/>
              </a:ext>
            </a:extLst>
          </p:cNvPr>
          <p:cNvSpPr/>
          <p:nvPr userDrawn="1"/>
        </p:nvSpPr>
        <p:spPr>
          <a:xfrm>
            <a:off x="10550437" y="675347"/>
            <a:ext cx="1015341" cy="101534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DF0EFF73-8369-BA45-9C4E-8063A1391D05}"/>
              </a:ext>
            </a:extLst>
          </p:cNvPr>
          <p:cNvSpPr/>
          <p:nvPr userDrawn="1"/>
        </p:nvSpPr>
        <p:spPr>
          <a:xfrm>
            <a:off x="11708577" y="421740"/>
            <a:ext cx="657839" cy="657839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693B532A-33E4-F24B-93DF-8EAD80907704}"/>
              </a:ext>
            </a:extLst>
          </p:cNvPr>
          <p:cNvSpPr/>
          <p:nvPr userDrawn="1"/>
        </p:nvSpPr>
        <p:spPr>
          <a:xfrm>
            <a:off x="10920308" y="-419607"/>
            <a:ext cx="932361" cy="9323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FC21A54F-7828-524F-8B1A-3B606B523641}"/>
              </a:ext>
            </a:extLst>
          </p:cNvPr>
          <p:cNvSpPr/>
          <p:nvPr userDrawn="1"/>
        </p:nvSpPr>
        <p:spPr>
          <a:xfrm>
            <a:off x="11958054" y="-260971"/>
            <a:ext cx="524461" cy="524460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1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7E6-3052-214F-95C9-51ACA86017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CF843A0-F00F-074F-9FEC-9AEA582A0B9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22/04/2022 15:24:31</a:t>
            </a:fld>
            <a:endParaRPr lang="en-US"/>
          </a:p>
        </p:txBody>
      </p:sp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F9B2AE04-FCDB-F84A-96F9-5DFB2CAB86CA}"/>
              </a:ext>
            </a:extLst>
          </p:cNvPr>
          <p:cNvSpPr/>
          <p:nvPr userDrawn="1"/>
        </p:nvSpPr>
        <p:spPr>
          <a:xfrm>
            <a:off x="9792583" y="1009626"/>
            <a:ext cx="615055" cy="61505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2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4.JP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3.jpg"/><Relationship Id="rId5" Type="http://schemas.openxmlformats.org/officeDocument/2006/relationships/tags" Target="../tags/tag4.xml"/><Relationship Id="rId10" Type="http://schemas.openxmlformats.org/officeDocument/2006/relationships/hyperlink" Target="https://creativecommons.org/licenses/by-sa/4.0/deed.fr" TargetMode="External"/><Relationship Id="rId4" Type="http://schemas.openxmlformats.org/officeDocument/2006/relationships/tags" Target="../tags/tag3.xml"/><Relationship Id="rId9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audio" Target="../media/media7.mp3"/><Relationship Id="rId5" Type="http://schemas.microsoft.com/office/2007/relationships/media" Target="../media/media7.mp3"/><Relationship Id="rId4" Type="http://schemas.openxmlformats.org/officeDocument/2006/relationships/tags" Target="../tags/tag40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audio" Target="../media/media8.mp3"/><Relationship Id="rId5" Type="http://schemas.microsoft.com/office/2007/relationships/media" Target="../media/media8.mp3"/><Relationship Id="rId4" Type="http://schemas.openxmlformats.org/officeDocument/2006/relationships/tags" Target="../tags/tag44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4" Type="http://schemas.openxmlformats.org/officeDocument/2006/relationships/tags" Target="../tags/tag48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audio" Target="../media/media10.mp3"/><Relationship Id="rId5" Type="http://schemas.microsoft.com/office/2007/relationships/media" Target="../media/media10.mp3"/><Relationship Id="rId4" Type="http://schemas.openxmlformats.org/officeDocument/2006/relationships/tags" Target="../tags/tag5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fr" TargetMode="External"/><Relationship Id="rId3" Type="http://schemas.openxmlformats.org/officeDocument/2006/relationships/tags" Target="../tags/tag55.xml"/><Relationship Id="rId7" Type="http://schemas.openxmlformats.org/officeDocument/2006/relationships/hyperlink" Target="https://wiki.teluq.ca/wikitedia/index.php/Bienvenue_dans_Wiki-TEDia." TargetMode="Externa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tags" Target="../tags/tag57.xml"/><Relationship Id="rId10" Type="http://schemas.openxmlformats.org/officeDocument/2006/relationships/image" Target="../media/image4.JPG"/><Relationship Id="rId4" Type="http://schemas.openxmlformats.org/officeDocument/2006/relationships/tags" Target="../tags/tag56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fr" TargetMode="External"/><Relationship Id="rId3" Type="http://schemas.openxmlformats.org/officeDocument/2006/relationships/tags" Target="../tags/tag9.xml"/><Relationship Id="rId7" Type="http://schemas.openxmlformats.org/officeDocument/2006/relationships/hyperlink" Target="https://wiki.teluq.ca/wikitedia/index.php/Banque_de_cas_d%27utilisation_des_strat%C3%A9gies_de_formation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https://wiki.teluq.ca/wikitedia/index.php/Banque_de_strat%C3%A9gies_de_formation" TargetMode="External"/><Relationship Id="rId5" Type="http://schemas.openxmlformats.org/officeDocument/2006/relationships/hyperlink" Target="https://wiki.teluq.ca/wikitedia/index.php/D%C3%A9monstration" TargetMode="Externa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tags" Target="../tags/tag1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slideLayout" Target="../slideLayouts/slideLayout6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audio" Target="../media/media1.mp3"/><Relationship Id="rId5" Type="http://schemas.microsoft.com/office/2007/relationships/media" Target="../media/media1.mp3"/><Relationship Id="rId4" Type="http://schemas.openxmlformats.org/officeDocument/2006/relationships/tags" Target="../tags/tag1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audio" Target="../media/media2.mp3"/><Relationship Id="rId5" Type="http://schemas.microsoft.com/office/2007/relationships/media" Target="../media/media2.mp3"/><Relationship Id="rId4" Type="http://schemas.openxmlformats.org/officeDocument/2006/relationships/tags" Target="../tags/tag20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tags" Target="../tags/tag2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6.xml"/><Relationship Id="rId7" Type="http://schemas.openxmlformats.org/officeDocument/2006/relationships/audio" Target="../media/media4.mp3"/><Relationship Id="rId2" Type="http://schemas.openxmlformats.org/officeDocument/2006/relationships/tags" Target="../tags/tag25.xml"/><Relationship Id="rId1" Type="http://schemas.openxmlformats.org/officeDocument/2006/relationships/themeOverride" Target="../theme/themeOverride2.xml"/><Relationship Id="rId6" Type="http://schemas.microsoft.com/office/2007/relationships/media" Target="../media/media4.mp3"/><Relationship Id="rId5" Type="http://schemas.openxmlformats.org/officeDocument/2006/relationships/tags" Target="../tags/tag28.xml"/><Relationship Id="rId10" Type="http://schemas.openxmlformats.org/officeDocument/2006/relationships/image" Target="../media/image5.png"/><Relationship Id="rId4" Type="http://schemas.openxmlformats.org/officeDocument/2006/relationships/tags" Target="../tags/tag2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tags" Target="../tags/tag3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4" Type="http://schemas.openxmlformats.org/officeDocument/2006/relationships/tags" Target="../tags/tag3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79B74-F080-41E6-9BF7-E9A907F15FB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18099" y="1249379"/>
            <a:ext cx="9723655" cy="2951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fr-FR" sz="3600" dirty="0"/>
              <a:t>Un cas d’utilisation </a:t>
            </a:r>
            <a:br>
              <a:rPr lang="fr-FR" sz="3600" dirty="0"/>
            </a:br>
            <a:r>
              <a:rPr lang="fr-FR" sz="3600" dirty="0"/>
              <a:t>de la stratégie de </a:t>
            </a:r>
            <a:r>
              <a:rPr lang="fr-FR" sz="3600" dirty="0" smtClean="0"/>
              <a:t>la démonstration</a:t>
            </a:r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3600" dirty="0"/>
              <a:t>en </a:t>
            </a:r>
            <a:r>
              <a:rPr lang="fr-FR" sz="3600" dirty="0" smtClean="0"/>
              <a:t>formation en milieu de travail</a:t>
            </a:r>
            <a:br>
              <a:rPr lang="fr-FR" sz="3600" dirty="0" smtClean="0"/>
            </a:br>
            <a:r>
              <a:rPr lang="fr-FR" sz="2000" dirty="0">
                <a:solidFill>
                  <a:schemeClr val="tx2"/>
                </a:solidFill>
              </a:rPr>
              <a:t>Cas provenant de la Banque des cas d’utilisation des stratégies de formation de Wiki-</a:t>
            </a:r>
            <a:r>
              <a:rPr lang="fr-FR" sz="2000" dirty="0" err="1">
                <a:solidFill>
                  <a:schemeClr val="tx2"/>
                </a:solidFill>
              </a:rPr>
              <a:t>TEDia</a:t>
            </a:r>
            <a:endParaRPr lang="fr-CA" sz="2000" dirty="0">
              <a:solidFill>
                <a:srgbClr val="FF0000"/>
              </a:solidFill>
            </a:endParaRPr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36" y="3558234"/>
            <a:ext cx="2290181" cy="826344"/>
          </a:xfrm>
        </p:spPr>
      </p:pic>
      <p:sp>
        <p:nvSpPr>
          <p:cNvPr id="7" name="Round Diagonal Corner Rectangle 6">
            <a:hlinkClick r:id="rId10"/>
            <a:extLst>
              <a:ext uri="{FF2B5EF4-FFF2-40B4-BE49-F238E27FC236}">
                <a16:creationId xmlns:a16="http://schemas.microsoft.com/office/drawing/2014/main" id="{8C3E8441-9FE4-4D5F-972F-B9A47C3B82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20249" y="4568346"/>
            <a:ext cx="8621505" cy="1530276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465C6C-6460-438C-8849-9916B8B73F7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817398" y="4811123"/>
            <a:ext cx="7794594" cy="131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b="1" dirty="0" smtClean="0">
                <a:solidFill>
                  <a:schemeClr val="tx2"/>
                </a:solidFill>
              </a:rPr>
              <a:t>Auteur</a:t>
            </a:r>
            <a:r>
              <a:rPr lang="fr-CA" b="1" dirty="0">
                <a:solidFill>
                  <a:schemeClr val="tx2"/>
                </a:solidFill>
              </a:rPr>
              <a:t> : </a:t>
            </a:r>
            <a:r>
              <a:rPr lang="fr-CA" b="1" dirty="0" smtClean="0">
                <a:solidFill>
                  <a:schemeClr val="tx2"/>
                </a:solidFill>
              </a:rPr>
              <a:t>Christine Simard</a:t>
            </a:r>
            <a:endParaRPr lang="fr-CA" b="1" dirty="0">
              <a:solidFill>
                <a:srgbClr val="FF0000"/>
              </a:solidFill>
            </a:endParaRPr>
          </a:p>
          <a:p>
            <a:pPr algn="l"/>
            <a:r>
              <a:rPr lang="fr-CA" b="1" dirty="0">
                <a:solidFill>
                  <a:schemeClr val="tx2"/>
                </a:solidFill>
              </a:rPr>
              <a:t>Ce document est diffusé sous licence </a:t>
            </a:r>
            <a:r>
              <a:rPr lang="fr-CA" b="1" dirty="0">
                <a:solidFill>
                  <a:schemeClr val="tx2"/>
                </a:solidFill>
                <a:hlinkClick r:id="rId10"/>
              </a:rPr>
              <a:t>CC BY </a:t>
            </a:r>
            <a:r>
              <a:rPr lang="fr-CA" b="1" dirty="0" smtClean="0">
                <a:solidFill>
                  <a:schemeClr val="tx2"/>
                </a:solidFill>
                <a:hlinkClick r:id="rId10"/>
              </a:rPr>
              <a:t>SA</a:t>
            </a:r>
            <a:endParaRPr lang="fr-FR" sz="1600" dirty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5" y="355238"/>
            <a:ext cx="1550558" cy="7872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78" y="5257079"/>
            <a:ext cx="1602414" cy="4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DÉROULEMENT (1)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Quel était le déroulement des activités de formation ?</a:t>
            </a:r>
            <a:endParaRPr lang="fr-CA" sz="2000" dirty="0"/>
          </a:p>
          <a:p>
            <a:endParaRPr lang="fr-CA" sz="2400" i="1" dirty="0"/>
          </a:p>
          <a:p>
            <a:endParaRPr lang="fr-CA" sz="1050" i="1" dirty="0" smtClean="0"/>
          </a:p>
          <a:p>
            <a:endParaRPr lang="fr-FR" sz="1800" i="1" dirty="0" smtClean="0"/>
          </a:p>
          <a:p>
            <a:endParaRPr lang="fr-FR" sz="1600" i="1" dirty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dirty="0">
                <a:solidFill>
                  <a:srgbClr val="002060"/>
                </a:solidFill>
              </a:rPr>
              <a:t>D</a:t>
            </a:r>
            <a:r>
              <a:rPr lang="fr-CA" dirty="0" smtClean="0">
                <a:solidFill>
                  <a:srgbClr val="002060"/>
                </a:solidFill>
              </a:rPr>
              <a:t>éroulement des activités de la formation (en petit groupe)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Volet A : Visite guidée d’un entrepôt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Volet B : Formation en classe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Exposé 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u="sng" dirty="0" smtClean="0">
                <a:solidFill>
                  <a:srgbClr val="002060"/>
                </a:solidFill>
              </a:rPr>
              <a:t>Démonstration de la procédure de traitement des appels d’assistance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Questionnaire d’évaluation formative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u="sng" dirty="0" smtClean="0">
                <a:solidFill>
                  <a:srgbClr val="002060"/>
                </a:solidFill>
              </a:rPr>
              <a:t>Démonstration de la façon de documenter les appels d’assistance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Exercice individuel avec les logiciels utilisés</a:t>
            </a:r>
          </a:p>
          <a:p>
            <a:pPr marL="1200150" lvl="1" indent="-514350">
              <a:buFont typeface="+mj-lt"/>
              <a:buAutoNum type="arabicPeriod"/>
            </a:pPr>
            <a:r>
              <a:rPr lang="fr-CA" dirty="0" smtClean="0">
                <a:solidFill>
                  <a:srgbClr val="002060"/>
                </a:solidFill>
              </a:rPr>
              <a:t>Exercice individuel d’analyse de cas réels</a:t>
            </a:r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déroulement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DÉROULEMENT (2)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Quel était le déroulement des activités de formation ?</a:t>
            </a:r>
            <a:endParaRPr lang="fr-CA" sz="2000" dirty="0"/>
          </a:p>
          <a:p>
            <a:endParaRPr lang="fr-CA" sz="2400" i="1" dirty="0"/>
          </a:p>
          <a:p>
            <a:endParaRPr lang="fr-CA" sz="1600" i="1" dirty="0" smtClean="0"/>
          </a:p>
          <a:p>
            <a:endParaRPr lang="fr-CA" sz="1050" i="1" dirty="0"/>
          </a:p>
          <a:p>
            <a:endParaRPr lang="fr-FR" sz="1800" i="1" dirty="0" smtClean="0"/>
          </a:p>
          <a:p>
            <a:endParaRPr lang="fr-FR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fr-CA" sz="5600" u="sng" dirty="0" smtClean="0">
                <a:solidFill>
                  <a:srgbClr val="002060"/>
                </a:solidFill>
              </a:rPr>
              <a:t>Préparation</a:t>
            </a:r>
          </a:p>
          <a:p>
            <a:r>
              <a:rPr lang="fr-CA" sz="5600" dirty="0" smtClean="0">
                <a:solidFill>
                  <a:srgbClr val="002060"/>
                </a:solidFill>
              </a:rPr>
              <a:t>Un schéma présentant une vue d’ensemble des étapes de traitement = un diagramme de flux 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fr-CA" sz="5200" dirty="0">
                <a:solidFill>
                  <a:srgbClr val="002060"/>
                </a:solidFill>
              </a:rPr>
              <a:t>E</a:t>
            </a:r>
            <a:r>
              <a:rPr lang="fr-CA" sz="5200" dirty="0" smtClean="0">
                <a:solidFill>
                  <a:srgbClr val="002060"/>
                </a:solidFill>
              </a:rPr>
              <a:t>st affiché tout au long de la démonstration</a:t>
            </a:r>
          </a:p>
          <a:p>
            <a:pPr marL="449263" indent="-449263">
              <a:buFont typeface="Arial" panose="020B0604020202020204" pitchFamily="34" charset="0"/>
              <a:buChar char="•"/>
            </a:pPr>
            <a:r>
              <a:rPr lang="fr-CA" sz="5200" dirty="0" smtClean="0">
                <a:solidFill>
                  <a:srgbClr val="002060"/>
                </a:solidFill>
              </a:rPr>
              <a:t>Est fourni sous la forme d’un document à annoter à chaque apprenant  </a:t>
            </a:r>
            <a:endParaRPr lang="fr-CA" sz="5200" dirty="0">
              <a:solidFill>
                <a:srgbClr val="FF0000"/>
              </a:solidFill>
            </a:endParaRPr>
          </a:p>
          <a:p>
            <a:r>
              <a:rPr lang="fr-CA" sz="5600" u="sng" dirty="0">
                <a:solidFill>
                  <a:srgbClr val="002060"/>
                </a:solidFill>
              </a:rPr>
              <a:t>Réalisation</a:t>
            </a:r>
          </a:p>
          <a:p>
            <a:r>
              <a:rPr lang="fr-CA" sz="5600" dirty="0">
                <a:solidFill>
                  <a:srgbClr val="002060"/>
                </a:solidFill>
              </a:rPr>
              <a:t>Le formateur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>
                <a:solidFill>
                  <a:srgbClr val="002060"/>
                </a:solidFill>
              </a:rPr>
              <a:t>M</a:t>
            </a:r>
            <a:r>
              <a:rPr lang="fr-CA" sz="5600" dirty="0" smtClean="0">
                <a:solidFill>
                  <a:srgbClr val="002060"/>
                </a:solidFill>
              </a:rPr>
              <a:t>odélise dans l’ordre chaque étape de la procédure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>
                <a:solidFill>
                  <a:srgbClr val="002060"/>
                </a:solidFill>
              </a:rPr>
              <a:t>D</a:t>
            </a:r>
            <a:r>
              <a:rPr lang="fr-CA" sz="5600" dirty="0" smtClean="0">
                <a:solidFill>
                  <a:srgbClr val="002060"/>
                </a:solidFill>
              </a:rPr>
              <a:t>écrit ce qu’il fait et pourquoi il le fait, pour </a:t>
            </a:r>
            <a:r>
              <a:rPr lang="fr-CA" sz="5600" dirty="0">
                <a:solidFill>
                  <a:srgbClr val="002060"/>
                </a:solidFill>
              </a:rPr>
              <a:t>chaque </a:t>
            </a:r>
            <a:r>
              <a:rPr lang="fr-CA" sz="5600" dirty="0" smtClean="0">
                <a:solidFill>
                  <a:srgbClr val="002060"/>
                </a:solidFill>
              </a:rPr>
              <a:t>étape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>
                <a:solidFill>
                  <a:srgbClr val="002060"/>
                </a:solidFill>
              </a:rPr>
              <a:t>U</a:t>
            </a:r>
            <a:r>
              <a:rPr lang="fr-CA" sz="5600" dirty="0" smtClean="0">
                <a:solidFill>
                  <a:srgbClr val="002060"/>
                </a:solidFill>
              </a:rPr>
              <a:t>tilise systématiquement l’outil d’aide à la tâche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Pose des questions aux apprenants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Demande aux agents plus experts de fournir des exemples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Fait régulièrement référence au schéma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Rappelle aux apprenants de le compléter au fur et à mesure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Répond aux questions des apprenants</a:t>
            </a:r>
          </a:p>
          <a:p>
            <a:r>
              <a:rPr lang="fr-CA" sz="5600" u="sng" dirty="0">
                <a:solidFill>
                  <a:srgbClr val="002060"/>
                </a:solidFill>
              </a:rPr>
              <a:t>Conclusion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Les apprenants comparent leur schéma annoté avec celui qui est affiché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Un apprenant volontaire explique les étapes de la procédure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5600" dirty="0" smtClean="0">
                <a:solidFill>
                  <a:srgbClr val="002060"/>
                </a:solidFill>
              </a:rPr>
              <a:t>Le formateur corrige au besoin les erreurs 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DÉROULEMENT2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POINTS IMPORTANTS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CA" sz="2000" dirty="0" smtClean="0"/>
              <a:t>Quels sont les points importants à souligner ?</a:t>
            </a:r>
            <a:endParaRPr lang="fr-CA" sz="20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FR" sz="1800" i="1" dirty="0" smtClean="0"/>
          </a:p>
          <a:p>
            <a:endParaRPr lang="fr-FR" sz="1800" i="1" dirty="0"/>
          </a:p>
          <a:p>
            <a:endParaRPr lang="fr-FR" sz="1800" i="1" dirty="0" smtClean="0"/>
          </a:p>
          <a:p>
            <a:endParaRPr lang="fr-CA" sz="1800" i="1" dirty="0" smtClean="0"/>
          </a:p>
          <a:p>
            <a:endParaRPr lang="fr-CA" sz="1800" i="1" dirty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fr-CA" sz="2200" u="sng" dirty="0" smtClean="0">
                <a:solidFill>
                  <a:srgbClr val="002060"/>
                </a:solidFill>
              </a:rPr>
              <a:t>Points à surveiller :</a:t>
            </a:r>
            <a:endParaRPr lang="fr-CA" sz="2200" u="sng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Bien préparer la démonstration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060"/>
                </a:solidFill>
              </a:rPr>
              <a:t>E</a:t>
            </a:r>
            <a:r>
              <a:rPr lang="fr-CA" sz="2200" dirty="0" smtClean="0">
                <a:solidFill>
                  <a:srgbClr val="002060"/>
                </a:solidFill>
              </a:rPr>
              <a:t>xpérimenter et se pratiquer</a:t>
            </a:r>
          </a:p>
          <a:p>
            <a:pPr marL="1143000" lvl="1" indent="-457200">
              <a:lnSpc>
                <a:spcPct val="100000"/>
              </a:lnSpc>
            </a:pPr>
            <a:r>
              <a:rPr lang="fr-CA" sz="1500" dirty="0" smtClean="0">
                <a:solidFill>
                  <a:srgbClr val="002060"/>
                </a:solidFill>
              </a:rPr>
              <a:t>pour la « roder » et être capable de répondre aux imprévus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S’assurer que les apprenants aient un accès confortable à la démonstration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Stimuler l’intérêt des apprenants tout au long de la démonstration</a:t>
            </a:r>
          </a:p>
          <a:p>
            <a:pPr>
              <a:lnSpc>
                <a:spcPct val="100000"/>
              </a:lnSpc>
            </a:pPr>
            <a:r>
              <a:rPr lang="fr-CA" sz="2200" u="sng" dirty="0" smtClean="0">
                <a:solidFill>
                  <a:srgbClr val="002060"/>
                </a:solidFill>
              </a:rPr>
              <a:t>Si c’était à refaire 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060"/>
                </a:solidFill>
              </a:rPr>
              <a:t>Je ferais une première démonstration schématique de l’ensemble de la procédure, avant de procéder à la démonstration détaillée</a:t>
            </a:r>
          </a:p>
          <a:p>
            <a:pPr>
              <a:lnSpc>
                <a:spcPct val="100000"/>
              </a:lnSpc>
            </a:pPr>
            <a:r>
              <a:rPr lang="fr-CA" sz="2200" u="sng" dirty="0">
                <a:solidFill>
                  <a:srgbClr val="002060"/>
                </a:solidFill>
              </a:rPr>
              <a:t>Il faut savoir comment gérer 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2060"/>
                </a:solidFill>
              </a:rPr>
              <a:t>L</a:t>
            </a:r>
            <a:r>
              <a:rPr lang="fr-CA" sz="2400" dirty="0" smtClean="0">
                <a:solidFill>
                  <a:srgbClr val="002060"/>
                </a:solidFill>
              </a:rPr>
              <a:t>es questions des apprenants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2060"/>
                </a:solidFill>
              </a:rPr>
              <a:t>Les lacunes du logiciel</a:t>
            </a:r>
          </a:p>
          <a:p>
            <a:pPr>
              <a:lnSpc>
                <a:spcPct val="100000"/>
              </a:lnSpc>
            </a:pPr>
            <a:r>
              <a:rPr lang="fr-CA" sz="2400" u="sng" dirty="0" smtClean="0">
                <a:solidFill>
                  <a:srgbClr val="002060"/>
                </a:solidFill>
              </a:rPr>
              <a:t>Conseil important :</a:t>
            </a:r>
          </a:p>
          <a:p>
            <a:pPr>
              <a:lnSpc>
                <a:spcPct val="100000"/>
              </a:lnSpc>
            </a:pPr>
            <a:r>
              <a:rPr lang="fr-CA" sz="2400" dirty="0" smtClean="0">
                <a:solidFill>
                  <a:srgbClr val="002060"/>
                </a:solidFill>
              </a:rPr>
              <a:t>Toujours utiliser la démonstration accompagnée d’autres </a:t>
            </a:r>
            <a:r>
              <a:rPr lang="fr-CA" sz="2400" dirty="0" err="1" smtClean="0">
                <a:solidFill>
                  <a:srgbClr val="002060"/>
                </a:solidFill>
              </a:rPr>
              <a:t>microstratégies</a:t>
            </a:r>
            <a:r>
              <a:rPr lang="fr-CA" sz="2400" dirty="0" smtClean="0">
                <a:solidFill>
                  <a:srgbClr val="002060"/>
                </a:solidFill>
              </a:rPr>
              <a:t>, notamment pour permettre aux apprenants de se pratiquer.</a:t>
            </a:r>
            <a:endParaRPr lang="fr-CA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CA" dirty="0" smtClean="0"/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SEILS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CONCLUSION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Pourquoi recommandez-vous cette stratégie en éducation et formation des adultes ?</a:t>
            </a:r>
            <a:endParaRPr lang="fr-CA" sz="2000" dirty="0"/>
          </a:p>
          <a:p>
            <a:endParaRPr lang="fr-CA" sz="1800" i="1" dirty="0" smtClean="0"/>
          </a:p>
          <a:p>
            <a:endParaRPr lang="fr-FR" sz="10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2900" i="1" dirty="0" smtClean="0"/>
          </a:p>
          <a:p>
            <a:r>
              <a:rPr lang="fr-CA" sz="2900" i="1" dirty="0" smtClean="0"/>
              <a:t>Cliquez </a:t>
            </a:r>
            <a:r>
              <a:rPr lang="fr-CA" sz="29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019244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CA" dirty="0" smtClean="0">
                <a:solidFill>
                  <a:srgbClr val="002060"/>
                </a:solidFill>
              </a:rPr>
              <a:t>La démonstration a permis aux apprenants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De comprendre ce qui était attendu d’eux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D’avoir confiance aux outils mis à leur disposition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D’établir l’importance du suivi rigoureux de la procédure</a:t>
            </a:r>
          </a:p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smtClean="0">
                <a:solidFill>
                  <a:srgbClr val="002060"/>
                </a:solidFill>
              </a:rPr>
              <a:t>L’évaluation ultérieure a permis de confirmer que la formation, suivie de la pratique en situation de travail, a permis d’améliorer significativement la performance des agents dans le traitement des demandes de soutien technique provenant des entrepôts.</a:t>
            </a:r>
            <a:endParaRPr lang="fr-CA" dirty="0">
              <a:solidFill>
                <a:srgbClr val="002060"/>
              </a:solidFill>
            </a:endParaRPr>
          </a:p>
          <a:p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CONCLUSION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838200" y="888521"/>
            <a:ext cx="2181045" cy="52884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CA" dirty="0"/>
          </a:p>
          <a:p>
            <a:endParaRPr lang="fr-CA" dirty="0"/>
          </a:p>
          <a:p>
            <a:pPr algn="ctr"/>
            <a:r>
              <a:rPr lang="fr-CA" sz="5000" dirty="0" smtClean="0"/>
              <a:t>Merci !</a:t>
            </a:r>
            <a:endParaRPr lang="fr-CA" sz="5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3131389" y="888521"/>
            <a:ext cx="8222411" cy="52884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r>
              <a:rPr lang="fr-CA" sz="6400" b="1" dirty="0" smtClean="0">
                <a:solidFill>
                  <a:srgbClr val="002060"/>
                </a:solidFill>
              </a:rPr>
              <a:t>Pour découvrir, enrichir et réutiliser les savoirs </a:t>
            </a:r>
          </a:p>
          <a:p>
            <a:pPr algn="ctr"/>
            <a:r>
              <a:rPr lang="fr-CA" sz="6400" b="1" dirty="0" smtClean="0">
                <a:solidFill>
                  <a:srgbClr val="002060"/>
                </a:solidFill>
              </a:rPr>
              <a:t>sur les stratégies de formation et leurs cas d’utilisation</a:t>
            </a:r>
          </a:p>
          <a:p>
            <a:pPr algn="ctr"/>
            <a:r>
              <a:rPr lang="fr-CA" sz="6400" b="1" dirty="0" smtClean="0">
                <a:solidFill>
                  <a:srgbClr val="002060"/>
                </a:solidFill>
              </a:rPr>
              <a:t> visitez :</a:t>
            </a:r>
          </a:p>
          <a:p>
            <a:pPr algn="ctr"/>
            <a:r>
              <a:rPr lang="fr-CA" sz="6400" b="1" dirty="0">
                <a:solidFill>
                  <a:srgbClr val="002060"/>
                </a:solidFill>
              </a:rPr>
              <a:t>L</a:t>
            </a:r>
            <a:r>
              <a:rPr lang="fr-CA" sz="6400" b="1" dirty="0" smtClean="0">
                <a:solidFill>
                  <a:srgbClr val="002060"/>
                </a:solidFill>
              </a:rPr>
              <a:t>’encyclopédie collaborative libre </a:t>
            </a:r>
            <a:r>
              <a:rPr lang="fr-CA" sz="6400" b="1" dirty="0" smtClean="0">
                <a:solidFill>
                  <a:srgbClr val="002060"/>
                </a:solidFill>
                <a:hlinkClick r:id="rId7"/>
              </a:rPr>
              <a:t>Wiki-TEDia</a:t>
            </a:r>
            <a:r>
              <a:rPr lang="fr-CA" sz="6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fr-CA" sz="3600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algn="ctr"/>
            <a:endParaRPr lang="fr-CA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pPr algn="ctr"/>
            <a:endParaRPr lang="fr-CA" sz="6000" b="1" dirty="0"/>
          </a:p>
          <a:p>
            <a:endParaRPr lang="fr-CA" sz="6000" dirty="0" smtClean="0">
              <a:solidFill>
                <a:srgbClr val="002060"/>
              </a:solidFill>
            </a:endParaRPr>
          </a:p>
          <a:p>
            <a:endParaRPr lang="fr-CA" sz="6000" dirty="0">
              <a:solidFill>
                <a:srgbClr val="002060"/>
              </a:solidFill>
            </a:endParaRPr>
          </a:p>
          <a:p>
            <a:endParaRPr lang="fr-CA" sz="6000" dirty="0" smtClean="0">
              <a:solidFill>
                <a:srgbClr val="002060"/>
              </a:solidFill>
            </a:endParaRPr>
          </a:p>
          <a:p>
            <a:pPr algn="just"/>
            <a:endParaRPr lang="fr-CA" sz="6400" b="1" dirty="0" smtClean="0">
              <a:solidFill>
                <a:schemeClr val="tx1"/>
              </a:solidFill>
            </a:endParaRPr>
          </a:p>
          <a:p>
            <a:pPr algn="just"/>
            <a:r>
              <a:rPr lang="fr-CA" sz="6400" b="1" dirty="0" smtClean="0">
                <a:solidFill>
                  <a:schemeClr val="tx1"/>
                </a:solidFill>
              </a:rPr>
              <a:t>Pour citer ce document : </a:t>
            </a:r>
            <a:r>
              <a:rPr lang="fr-CA" sz="6400" dirty="0">
                <a:solidFill>
                  <a:schemeClr val="tx1"/>
                </a:solidFill>
              </a:rPr>
              <a:t>Simard, C. (2022). </a:t>
            </a:r>
            <a:r>
              <a:rPr lang="fr-CA" sz="6400" i="1" dirty="0">
                <a:solidFill>
                  <a:schemeClr val="tx1"/>
                </a:solidFill>
              </a:rPr>
              <a:t>Un cas d’utilisation de la stratégie de la démonstration en formation en milieu de travail</a:t>
            </a:r>
            <a:r>
              <a:rPr lang="fr-CA" sz="6400" dirty="0">
                <a:solidFill>
                  <a:schemeClr val="tx1"/>
                </a:solidFill>
              </a:rPr>
              <a:t>. Université TÉLUQ, </a:t>
            </a:r>
            <a:r>
              <a:rPr lang="fr-CA" sz="6400" dirty="0" err="1">
                <a:solidFill>
                  <a:schemeClr val="tx1"/>
                </a:solidFill>
              </a:rPr>
              <a:t>fabriqueREL</a:t>
            </a:r>
            <a:r>
              <a:rPr lang="fr-CA" sz="6400" dirty="0">
                <a:solidFill>
                  <a:schemeClr val="tx1"/>
                </a:solidFill>
              </a:rPr>
              <a:t>. </a:t>
            </a:r>
            <a:r>
              <a:rPr lang="fr-CA" sz="6400" dirty="0">
                <a:solidFill>
                  <a:schemeClr val="tx1"/>
                </a:solidFill>
                <a:hlinkClick r:id="rId8"/>
              </a:rPr>
              <a:t>Licence CC BY SA</a:t>
            </a:r>
            <a:r>
              <a:rPr lang="fr-CA" sz="6400" dirty="0">
                <a:solidFill>
                  <a:schemeClr val="tx1"/>
                </a:solidFill>
              </a:rPr>
              <a:t>. </a:t>
            </a:r>
          </a:p>
          <a:p>
            <a:endParaRPr lang="fr-CA" sz="7200" dirty="0">
              <a:solidFill>
                <a:srgbClr val="002060"/>
              </a:solidFill>
            </a:endParaRPr>
          </a:p>
          <a:p>
            <a:endParaRPr lang="fr-CA" dirty="0"/>
          </a:p>
          <a:p>
            <a:r>
              <a:rPr lang="fr-CA" dirty="0"/>
              <a:t>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102431" y="6261819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48204" y="3198122"/>
            <a:ext cx="7353300" cy="14573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19" y="4248211"/>
            <a:ext cx="1205285" cy="4072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753991"/>
          </a:xfrm>
        </p:spPr>
        <p:txBody>
          <a:bodyPr/>
          <a:lstStyle/>
          <a:p>
            <a:pPr algn="ctr"/>
            <a:r>
              <a:rPr lang="fr-CA" dirty="0"/>
              <a:t>  CRÉDITS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00876" y="1119116"/>
            <a:ext cx="10515600" cy="4888381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sz="2200" dirty="0"/>
              <a:t>Ce document multimédia </a:t>
            </a:r>
            <a:r>
              <a:rPr lang="fr-CA" sz="2200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/>
              <a:t>P</a:t>
            </a:r>
            <a:r>
              <a:rPr lang="fr-CA" sz="2200" dirty="0" smtClean="0"/>
              <a:t>résente </a:t>
            </a:r>
            <a:r>
              <a:rPr lang="fr-CA" sz="2200" dirty="0"/>
              <a:t>un exemple d’utilisation de la stratégie de </a:t>
            </a:r>
            <a:r>
              <a:rPr lang="fr-CA" sz="2200" dirty="0" smtClean="0"/>
              <a:t>la </a:t>
            </a:r>
            <a:r>
              <a:rPr lang="fr-CA" sz="2200" dirty="0" smtClean="0"/>
              <a:t>démonstration</a:t>
            </a:r>
            <a:endParaRPr lang="fr-CA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060"/>
                </a:solidFill>
              </a:rPr>
              <a:t>V</a:t>
            </a:r>
            <a:r>
              <a:rPr lang="fr-CA" sz="2200" dirty="0" smtClean="0">
                <a:solidFill>
                  <a:srgbClr val="002060"/>
                </a:solidFill>
              </a:rPr>
              <a:t>ise </a:t>
            </a:r>
            <a:r>
              <a:rPr lang="fr-CA" sz="2200" dirty="0" smtClean="0">
                <a:solidFill>
                  <a:srgbClr val="002060"/>
                </a:solidFill>
              </a:rPr>
              <a:t>à illustrer l’utilisation de cette stratégie auprès des adultes, dans le contexte de la formation en milieu de </a:t>
            </a:r>
            <a:r>
              <a:rPr lang="fr-CA" sz="2200" dirty="0" smtClean="0">
                <a:solidFill>
                  <a:srgbClr val="002060"/>
                </a:solidFill>
              </a:rPr>
              <a:t>travail</a:t>
            </a:r>
            <a:endParaRPr lang="fr-CA" sz="22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/>
              <a:t>C</a:t>
            </a:r>
            <a:r>
              <a:rPr lang="fr-CA" sz="2200" dirty="0" smtClean="0"/>
              <a:t>omplète </a:t>
            </a:r>
            <a:r>
              <a:rPr lang="fr-CA" sz="2200" dirty="0" smtClean="0"/>
              <a:t>la description de </a:t>
            </a:r>
            <a:r>
              <a:rPr lang="fr-CA" sz="2200" dirty="0">
                <a:solidFill>
                  <a:srgbClr val="002060"/>
                </a:solidFill>
              </a:rPr>
              <a:t>la stratégie de la </a:t>
            </a:r>
            <a:r>
              <a:rPr lang="fr-CA" sz="2200" dirty="0">
                <a:solidFill>
                  <a:srgbClr val="002060"/>
                </a:solidFill>
                <a:hlinkClick r:id="rId5"/>
              </a:rPr>
              <a:t>démonstration</a:t>
            </a:r>
            <a:r>
              <a:rPr lang="fr-CA" sz="2200" dirty="0">
                <a:solidFill>
                  <a:srgbClr val="002060"/>
                </a:solidFill>
              </a:rPr>
              <a:t>  figurant dans la </a:t>
            </a:r>
            <a:r>
              <a:rPr lang="fr-CA" sz="2200" dirty="0">
                <a:hlinkClick r:id="rId6"/>
              </a:rPr>
              <a:t>Banque de stratégies de formation </a:t>
            </a:r>
            <a:r>
              <a:rPr lang="fr-CA" sz="2200" dirty="0" smtClean="0">
                <a:hlinkClick r:id="rId6"/>
              </a:rPr>
              <a:t>Wiki-TEDia</a:t>
            </a:r>
            <a:endParaRPr lang="fr-CA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060"/>
                </a:solidFill>
              </a:rPr>
              <a:t>A</a:t>
            </a:r>
            <a:r>
              <a:rPr lang="fr-CA" sz="2200" dirty="0" smtClean="0">
                <a:solidFill>
                  <a:srgbClr val="002060"/>
                </a:solidFill>
              </a:rPr>
              <a:t> </a:t>
            </a:r>
            <a:r>
              <a:rPr lang="fr-CA" sz="2200" dirty="0">
                <a:solidFill>
                  <a:srgbClr val="002060"/>
                </a:solidFill>
              </a:rPr>
              <a:t>été élaboré à l’aide du </a:t>
            </a:r>
            <a:r>
              <a:rPr lang="fr-CA" sz="2200" dirty="0">
                <a:solidFill>
                  <a:schemeClr val="tx1"/>
                </a:solidFill>
                <a:hlinkClick r:id="rId7"/>
              </a:rPr>
              <a:t>Guide de conception d’un cas d’utilisation d’une stratégie de formation</a:t>
            </a:r>
            <a:r>
              <a:rPr lang="fr-CA" sz="2200" dirty="0">
                <a:solidFill>
                  <a:schemeClr val="tx1"/>
                </a:solidFill>
              </a:rPr>
              <a:t> </a:t>
            </a:r>
            <a:r>
              <a:rPr lang="fr-CA" sz="2200" dirty="0">
                <a:solidFill>
                  <a:srgbClr val="002060"/>
                </a:solidFill>
              </a:rPr>
              <a:t>(</a:t>
            </a:r>
            <a:r>
              <a:rPr lang="fr-CA" sz="2200" dirty="0" err="1">
                <a:solidFill>
                  <a:srgbClr val="002060"/>
                </a:solidFill>
              </a:rPr>
              <a:t>Pudelko</a:t>
            </a:r>
            <a:r>
              <a:rPr lang="fr-CA" sz="2200" dirty="0">
                <a:solidFill>
                  <a:srgbClr val="002060"/>
                </a:solidFill>
              </a:rPr>
              <a:t> et Ross, 2022 – CC-BY-SA</a:t>
            </a:r>
            <a:r>
              <a:rPr lang="fr-CA" sz="2200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200" dirty="0"/>
              <a:t>A</a:t>
            </a:r>
            <a:r>
              <a:rPr lang="fr-CA" sz="2200" dirty="0" smtClean="0"/>
              <a:t> </a:t>
            </a:r>
            <a:r>
              <a:rPr lang="fr-CA" sz="2200" dirty="0"/>
              <a:t>été élaboré dans le cadre du projet Wiki-TEDia+, grâce au soutien financier de la </a:t>
            </a:r>
            <a:r>
              <a:rPr lang="fr-CA" sz="2200"/>
              <a:t>Fabrique </a:t>
            </a:r>
            <a:r>
              <a:rPr lang="fr-CA" sz="2200" smtClean="0"/>
              <a:t>REL</a:t>
            </a:r>
            <a:endParaRPr lang="fr-CA" sz="2200" dirty="0"/>
          </a:p>
          <a:p>
            <a:pPr algn="just"/>
            <a:endParaRPr lang="fr-CA" sz="2200" b="1" dirty="0" smtClean="0"/>
          </a:p>
          <a:p>
            <a:pPr algn="just"/>
            <a:r>
              <a:rPr lang="fr-CA" sz="2200" b="1" dirty="0" smtClean="0"/>
              <a:t>Pour </a:t>
            </a:r>
            <a:r>
              <a:rPr lang="fr-CA" sz="2200" b="1" dirty="0"/>
              <a:t>citer ce document </a:t>
            </a:r>
            <a:r>
              <a:rPr lang="fr-CA" sz="2200" dirty="0"/>
              <a:t> : </a:t>
            </a:r>
            <a:endParaRPr lang="fr-CA" sz="2200" dirty="0" smtClean="0"/>
          </a:p>
          <a:p>
            <a:pPr algn="just"/>
            <a:r>
              <a:rPr lang="fr-CA" sz="2200" dirty="0" smtClean="0">
                <a:solidFill>
                  <a:srgbClr val="002060"/>
                </a:solidFill>
              </a:rPr>
              <a:t>Simard, C. (2022). </a:t>
            </a:r>
            <a:r>
              <a:rPr lang="fr-CA" sz="2200" i="1" dirty="0" smtClean="0">
                <a:solidFill>
                  <a:srgbClr val="002060"/>
                </a:solidFill>
              </a:rPr>
              <a:t>Un cas d’utilisation de la stratégie de la démonstration en formation en milieu de travail</a:t>
            </a:r>
            <a:r>
              <a:rPr lang="fr-CA" sz="2200" dirty="0" smtClean="0">
                <a:solidFill>
                  <a:srgbClr val="002060"/>
                </a:solidFill>
              </a:rPr>
              <a:t>. </a:t>
            </a:r>
            <a:r>
              <a:rPr lang="fr-CA" sz="2200" dirty="0"/>
              <a:t>Université TÉLUQ, </a:t>
            </a:r>
            <a:r>
              <a:rPr lang="fr-CA" sz="2200" dirty="0" err="1"/>
              <a:t>fabriqueREL</a:t>
            </a:r>
            <a:r>
              <a:rPr lang="fr-CA" sz="2200" dirty="0"/>
              <a:t>. </a:t>
            </a:r>
            <a:r>
              <a:rPr lang="fr-CA" sz="2200" dirty="0">
                <a:hlinkClick r:id="rId8"/>
              </a:rPr>
              <a:t>Licence CC BY SA</a:t>
            </a:r>
            <a:r>
              <a:rPr lang="fr-CA" sz="2200" dirty="0"/>
              <a:t>. </a:t>
            </a:r>
          </a:p>
          <a:p>
            <a:endParaRPr lang="fr-CA" sz="20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  <a:p>
            <a:pPr marL="1143000" lvl="1" indent="-457200"/>
            <a:endParaRPr lang="fr-CA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solidFill>
                <a:srgbClr val="FF000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740E9-CB95-499C-8BD8-6BD31DAE4AD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890469"/>
          </a:xfrm>
        </p:spPr>
        <p:txBody>
          <a:bodyPr>
            <a:noAutofit/>
          </a:bodyPr>
          <a:lstStyle/>
          <a:p>
            <a:pPr algn="ctr"/>
            <a:r>
              <a:rPr lang="fr-CA" sz="4000" dirty="0"/>
              <a:t/>
            </a:r>
            <a:br>
              <a:rPr lang="fr-CA" sz="4000" dirty="0"/>
            </a:br>
            <a:r>
              <a:rPr lang="fr-CA" sz="4000" dirty="0"/>
              <a:t>Composantes du cas d’utilisation </a:t>
            </a:r>
            <a:br>
              <a:rPr lang="fr-CA" sz="4000" dirty="0"/>
            </a:br>
            <a:endParaRPr lang="fr-CA" sz="3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2FA902-1449-4EDF-B420-851838D01EC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84169"/>
            <a:ext cx="10515600" cy="4701730"/>
          </a:xfrm>
        </p:spPr>
        <p:txBody>
          <a:bodyPr>
            <a:normAutofit lnSpcReduction="10000"/>
          </a:bodyPr>
          <a:lstStyle/>
          <a:p>
            <a:r>
              <a:rPr lang="fr-CA" dirty="0">
                <a:solidFill>
                  <a:srgbClr val="0070C0"/>
                </a:solidFill>
                <a:hlinkClick r:id="rId5" action="ppaction://hlinksldjump"/>
              </a:rPr>
              <a:t>Présentation personnelle 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6" action="ppaction://hlinksldjump"/>
              </a:rPr>
              <a:t>Contexte 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7" action="ppaction://hlinksldjump"/>
              </a:rPr>
              <a:t>But de la formation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8" action="ppaction://hlinksldjump"/>
              </a:rPr>
              <a:t>Public cible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9" action="ppaction://hlinksldjump"/>
              </a:rPr>
              <a:t>Problème d’apprentissage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0" action="ppaction://hlinksldjump"/>
              </a:rPr>
              <a:t>Connaissances et objectifs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1" action="ppaction://hlinksldjump"/>
              </a:rPr>
              <a:t>Déroulement (1)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2" action="ppaction://hlinksldjump"/>
              </a:rPr>
              <a:t>Déroulement (2)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3" action="ppaction://hlinksldjump"/>
              </a:rPr>
              <a:t>Points importants</a:t>
            </a:r>
            <a:endParaRPr lang="fr-CA" dirty="0">
              <a:solidFill>
                <a:srgbClr val="0070C0"/>
              </a:solidFill>
            </a:endParaRPr>
          </a:p>
          <a:p>
            <a:r>
              <a:rPr lang="fr-CA" dirty="0">
                <a:solidFill>
                  <a:srgbClr val="0070C0"/>
                </a:solidFill>
                <a:hlinkClick r:id="rId14" action="ppaction://hlinksldjump"/>
              </a:rPr>
              <a:t>Conclusion </a:t>
            </a:r>
            <a:endParaRPr lang="fr-CA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5E3546-CC13-4814-ADC4-A73FAB81C795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PRÉSENTATION PERSONNELLE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Je me présente…</a:t>
            </a:r>
            <a:endParaRPr lang="fr-CA" sz="20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000" i="1" dirty="0" smtClean="0"/>
          </a:p>
          <a:p>
            <a:endParaRPr lang="fr-CA" sz="1400" i="1" dirty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</a:t>
            </a:r>
            <a:r>
              <a:rPr lang="fr-CA" sz="2000" i="1" dirty="0" smtClean="0"/>
              <a:t>commentaire</a:t>
            </a:r>
            <a:endParaRPr lang="fr-CA" sz="12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fr-CA" sz="2000" b="1" dirty="0" smtClean="0"/>
              <a:t>Christine Simard – formatrice, conseillère en formation, </a:t>
            </a:r>
            <a:r>
              <a:rPr lang="fr-CA" sz="2000" b="1" dirty="0" err="1" smtClean="0"/>
              <a:t>technopédagogue</a:t>
            </a:r>
            <a:endParaRPr lang="fr-CA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dirty="0" smtClean="0"/>
              <a:t>30 ans d’expérience en formation des adultes dans divers milieux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800" dirty="0" smtClean="0"/>
              <a:t>Travaille en tant que spécialiste en sciences de l’éducation dans une université à distance </a:t>
            </a:r>
          </a:p>
          <a:p>
            <a:r>
              <a:rPr lang="fr-CA" sz="1800" dirty="0" smtClean="0"/>
              <a:t>Intérêts en formation des adultes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Andragogie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Ingénierie pédagogique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Utilisation des technologies d’apprentissage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Formation à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Pratique réflexive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1800" dirty="0" smtClean="0"/>
              <a:t>Développement professionnel</a:t>
            </a:r>
          </a:p>
          <a:p>
            <a:r>
              <a:rPr lang="fr-CA" sz="1800" dirty="0" smtClean="0"/>
              <a:t>Le cas d’utilisation présenté est celui de la stratégie de la démonstration :</a:t>
            </a:r>
          </a:p>
          <a:p>
            <a:pPr marL="1143000" lvl="1" indent="-457200"/>
            <a:r>
              <a:rPr lang="fr-CA" sz="1600" dirty="0"/>
              <a:t>F</a:t>
            </a:r>
            <a:r>
              <a:rPr lang="fr-CA" sz="1600" dirty="0" smtClean="0"/>
              <a:t>réquemment utilisée</a:t>
            </a:r>
          </a:p>
          <a:p>
            <a:pPr marL="1143000" lvl="1" indent="-457200"/>
            <a:r>
              <a:rPr lang="fr-CA" sz="1600" dirty="0"/>
              <a:t>S</a:t>
            </a:r>
            <a:r>
              <a:rPr lang="fr-CA" sz="1600" dirty="0" smtClean="0"/>
              <a:t>ouvent sous-exploitée</a:t>
            </a:r>
          </a:p>
          <a:p>
            <a:endParaRPr lang="fr-CA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400" dirty="0" smtClean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résent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CONTEXTE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Dans </a:t>
            </a:r>
            <a:r>
              <a:rPr lang="fr-CA" sz="2000" dirty="0"/>
              <a:t>quel contexte </a:t>
            </a:r>
            <a:r>
              <a:rPr lang="fr-CA" sz="2000" dirty="0" smtClean="0"/>
              <a:t>a été mise en </a:t>
            </a:r>
            <a:r>
              <a:rPr lang="fr-CA" sz="2000" dirty="0"/>
              <a:t>place la </a:t>
            </a:r>
            <a:r>
              <a:rPr lang="fr-CA" sz="2000" dirty="0" smtClean="0"/>
              <a:t>stratégie de la démonstration?</a:t>
            </a:r>
            <a:endParaRPr lang="fr-CA" sz="2000" dirty="0"/>
          </a:p>
          <a:p>
            <a:endParaRPr lang="fr-CA" sz="2400" i="1" dirty="0"/>
          </a:p>
          <a:p>
            <a:endParaRPr lang="fr-CA" sz="2000" i="1" dirty="0" smtClean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r>
              <a:rPr lang="fr-CA" dirty="0" smtClean="0"/>
              <a:t>Formation continue en </a:t>
            </a:r>
            <a:r>
              <a:rPr lang="fr-CA" dirty="0"/>
              <a:t>présentiel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Dans un centre d’appel d’une grande entreprise</a:t>
            </a:r>
          </a:p>
          <a:p>
            <a:pPr marL="1143000" lvl="1" indent="-457200"/>
            <a:r>
              <a:rPr lang="fr-CA" dirty="0" smtClean="0"/>
              <a:t>Assurant le soutien technique aux magasins et aux entrepôts</a:t>
            </a:r>
          </a:p>
          <a:p>
            <a:pPr marL="1143000" lvl="1" indent="-457200"/>
            <a:r>
              <a:rPr lang="fr-CA" dirty="0" smtClean="0"/>
              <a:t>24h/24,  7 jours/7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S’adressant aux agents de soutien technique</a:t>
            </a:r>
          </a:p>
          <a:p>
            <a:pPr marL="1143000" lvl="1" indent="-457200"/>
            <a:r>
              <a:rPr lang="fr-CA" dirty="0" smtClean="0"/>
              <a:t>Toute demande de soutien est documentée dans le système informatisé intégrant un outil d’aide à la tâche</a:t>
            </a:r>
          </a:p>
          <a:p>
            <a:pPr marL="1143000" lvl="1" indent="-457200"/>
            <a:r>
              <a:rPr lang="fr-CA" dirty="0" smtClean="0"/>
              <a:t>Présence de nombreux indicateurs sur le travail réalisé par les agents  </a:t>
            </a:r>
          </a:p>
          <a:p>
            <a:pPr marL="457200" indent="-457200"/>
            <a:r>
              <a:rPr lang="fr-CA" dirty="0" smtClean="0"/>
              <a:t>Structuration d’un centre de 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Une nouvelle équipe de formation</a:t>
            </a:r>
          </a:p>
          <a:p>
            <a:pPr marL="1143000" lvl="1" indent="-457200"/>
            <a:r>
              <a:rPr lang="fr-CA" dirty="0" smtClean="0"/>
              <a:t>Conseillère de formation : analyse de besoins, conception et développement des activités de formation</a:t>
            </a:r>
          </a:p>
          <a:p>
            <a:pPr marL="1143000" lvl="1" indent="-457200"/>
            <a:r>
              <a:rPr lang="fr-CA" dirty="0" smtClean="0"/>
              <a:t>Agents expérimentés : experts de contenu et formateurs</a:t>
            </a:r>
          </a:p>
          <a:p>
            <a:pPr marL="457200" indent="-457200"/>
            <a:r>
              <a:rPr lang="fr-CA" dirty="0" smtClean="0"/>
              <a:t>Salles de formation équipées d’ordinateurs et de projecteur</a:t>
            </a:r>
          </a:p>
          <a:p>
            <a:pPr marL="457200" indent="-457200"/>
            <a:r>
              <a:rPr lang="fr-CA" dirty="0" smtClean="0"/>
              <a:t>Contraintes temporelles importantes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/>
              <a:t>tout agent en formation devait être remplacé à son poste de travail</a:t>
            </a:r>
          </a:p>
          <a:p>
            <a:pPr lvl="1" indent="0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CONTEXTE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BUT DE LA FORMATION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CA" sz="2000" dirty="0" smtClean="0"/>
              <a:t>Quel était le but de la formation ?</a:t>
            </a:r>
            <a:endParaRPr lang="fr-CA" sz="20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2000" i="1" dirty="0" smtClean="0"/>
          </a:p>
          <a:p>
            <a:endParaRPr lang="fr-FR" sz="2000" i="1" dirty="0" smtClean="0"/>
          </a:p>
          <a:p>
            <a:endParaRPr lang="fr-FR" sz="20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  <a:p>
            <a:r>
              <a:rPr lang="fr-CA" dirty="0" smtClean="0">
                <a:solidFill>
                  <a:srgbClr val="002060"/>
                </a:solidFill>
              </a:rPr>
              <a:t>Former tous les agents et les superviseurs au traitement des demandes provenant des entrepôts afin de réduire les erreurs et leurs conséquences sur les affaires.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  <p:pic>
        <p:nvPicPr>
          <p:cNvPr id="2" name="bu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60740" y="4306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CARACTÉRISTIQUES DU PUBLIC CIBLE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fr-CA" sz="2600" dirty="0" smtClean="0"/>
              <a:t>Qui étaient les apprenants </a:t>
            </a:r>
            <a:r>
              <a:rPr lang="fr-CA" sz="2600" dirty="0"/>
              <a:t>?</a:t>
            </a:r>
            <a:endParaRPr lang="fr-CA" sz="26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2000" i="1" dirty="0" smtClean="0"/>
          </a:p>
          <a:p>
            <a:endParaRPr lang="fr-FR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 smtClean="0"/>
          </a:p>
          <a:p>
            <a:r>
              <a:rPr lang="fr-CA" sz="2600" i="1" dirty="0" smtClean="0"/>
              <a:t>Cliquez </a:t>
            </a:r>
            <a:r>
              <a:rPr lang="fr-CA" sz="26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fr-CA" sz="3300" dirty="0" smtClean="0">
              <a:solidFill>
                <a:srgbClr val="002060"/>
              </a:solidFill>
            </a:endParaRPr>
          </a:p>
          <a:p>
            <a:r>
              <a:rPr lang="fr-CA" sz="3300" dirty="0" smtClean="0">
                <a:solidFill>
                  <a:srgbClr val="002060"/>
                </a:solidFill>
              </a:rPr>
              <a:t>Agents de soutien et superviseurs du centre d’appel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rgbClr val="002060"/>
                </a:solidFill>
              </a:rPr>
              <a:t>Certains agents ont de nombreuses années de service</a:t>
            </a:r>
          </a:p>
          <a:p>
            <a:pPr marL="1143000" lvl="1" indent="-457200"/>
            <a:r>
              <a:rPr lang="fr-CA" sz="2900" dirty="0" smtClean="0">
                <a:solidFill>
                  <a:srgbClr val="002060"/>
                </a:solidFill>
              </a:rPr>
              <a:t>Fort sentiment d’appartenance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300" dirty="0" smtClean="0">
                <a:solidFill>
                  <a:srgbClr val="002060"/>
                </a:solidFill>
              </a:rPr>
              <a:t>Détenteurs  d’un AEC ou d’un DEC dans un domaine technique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gents en formation initiale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gents spécialisés dans le traitement des demandes provenant des magasins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gents spécialisés dans le traitement des demandes provenant des entrepôts </a:t>
            </a:r>
          </a:p>
          <a:p>
            <a:pPr marL="457200" indent="-457200"/>
            <a:r>
              <a:rPr lang="fr-CA" sz="3300" dirty="0" smtClean="0">
                <a:solidFill>
                  <a:srgbClr val="002060"/>
                </a:solidFill>
              </a:rPr>
              <a:t>Formation en petits groupes (3-6 personnes)</a:t>
            </a:r>
          </a:p>
          <a:p>
            <a:pPr marL="1143000" lvl="1" indent="-457200"/>
            <a:r>
              <a:rPr lang="fr-CA" sz="2800" dirty="0" smtClean="0">
                <a:solidFill>
                  <a:srgbClr val="002060"/>
                </a:solidFill>
              </a:rPr>
              <a:t>Degré variable de l’expertise du domaine</a:t>
            </a:r>
          </a:p>
          <a:p>
            <a:pPr marL="1143000" lvl="1" indent="-457200"/>
            <a:r>
              <a:rPr lang="fr-CA" sz="2800" dirty="0">
                <a:solidFill>
                  <a:srgbClr val="002060"/>
                </a:solidFill>
              </a:rPr>
              <a:t>A</a:t>
            </a:r>
            <a:r>
              <a:rPr lang="fr-CA" sz="2800" dirty="0" smtClean="0">
                <a:solidFill>
                  <a:srgbClr val="002060"/>
                </a:solidFill>
              </a:rPr>
              <a:t>pprenants curieux</a:t>
            </a:r>
            <a:r>
              <a:rPr lang="fr-CA" sz="2800" dirty="0">
                <a:solidFill>
                  <a:srgbClr val="002060"/>
                </a:solidFill>
              </a:rPr>
              <a:t>, </a:t>
            </a:r>
            <a:r>
              <a:rPr lang="fr-CA" sz="2800" dirty="0" smtClean="0">
                <a:solidFill>
                  <a:srgbClr val="002060"/>
                </a:solidFill>
              </a:rPr>
              <a:t>vifs d’esprit et  autonomes, </a:t>
            </a:r>
          </a:p>
          <a:p>
            <a:pPr marL="1143000" lvl="1" indent="-457200"/>
            <a:r>
              <a:rPr lang="fr-CA" sz="2800" dirty="0" smtClean="0">
                <a:solidFill>
                  <a:srgbClr val="002060"/>
                </a:solidFill>
              </a:rPr>
              <a:t>Les agents valorisent le partage de l’expertise et les échanges sur le travail</a:t>
            </a:r>
          </a:p>
          <a:p>
            <a:pPr marL="1143000" lvl="1" indent="-457200"/>
            <a:endParaRPr lang="fr-CA" dirty="0" smtClean="0">
              <a:solidFill>
                <a:srgbClr val="002060"/>
              </a:solidFill>
            </a:endParaRPr>
          </a:p>
          <a:p>
            <a:pPr marL="1143000" lvl="1" indent="-457200"/>
            <a:endParaRPr lang="fr-CA" dirty="0" smtClean="0">
              <a:solidFill>
                <a:srgbClr val="002060"/>
              </a:solidFill>
            </a:endParaRPr>
          </a:p>
          <a:p>
            <a:pPr marL="457200" indent="-457200"/>
            <a:endParaRPr lang="fr-CA" dirty="0" smtClean="0">
              <a:solidFill>
                <a:srgbClr val="002060"/>
              </a:solidFill>
            </a:endParaRPr>
          </a:p>
          <a:p>
            <a:pPr marL="457200" indent="-457200"/>
            <a:endParaRPr lang="fr-CA" dirty="0" smtClean="0">
              <a:solidFill>
                <a:srgbClr val="002060"/>
              </a:solidFill>
            </a:endParaRPr>
          </a:p>
          <a:p>
            <a:endParaRPr lang="fr-CA" dirty="0">
              <a:solidFill>
                <a:srgbClr val="FF0000"/>
              </a:solidFill>
            </a:endParaRPr>
          </a:p>
          <a:p>
            <a:endParaRPr lang="fr-CA" dirty="0"/>
          </a:p>
          <a:p>
            <a:pPr marL="457200" indent="-457200">
              <a:buFontTx/>
              <a:buChar char="-"/>
            </a:pP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ubliccible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2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PROBLÈME D’APPRENTISSAGE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fr-CA" sz="2900" dirty="0" smtClean="0"/>
              <a:t>Quel était le problème d’apprentissage ?</a:t>
            </a:r>
            <a:endParaRPr lang="fr-CA" sz="2900" dirty="0"/>
          </a:p>
          <a:p>
            <a:endParaRPr lang="fr-CA" sz="24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FR" sz="2000" i="1" dirty="0" smtClean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endParaRPr lang="fr-CA" sz="2000" i="1" dirty="0"/>
          </a:p>
          <a:p>
            <a:endParaRPr lang="fr-CA" sz="2000" i="1" dirty="0" smtClean="0"/>
          </a:p>
          <a:p>
            <a:r>
              <a:rPr lang="fr-CA" sz="2900" i="1" dirty="0" smtClean="0"/>
              <a:t>Cliquez </a:t>
            </a:r>
            <a:r>
              <a:rPr lang="fr-CA" sz="29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fr-CA" dirty="0" smtClean="0">
              <a:solidFill>
                <a:srgbClr val="002060"/>
              </a:solidFill>
            </a:endParaRPr>
          </a:p>
          <a:p>
            <a:r>
              <a:rPr lang="fr-CA" sz="3400" dirty="0" smtClean="0">
                <a:solidFill>
                  <a:srgbClr val="002060"/>
                </a:solidFill>
              </a:rPr>
              <a:t>Contrairement aux traitement des demandes de soutien provenant de magasins, le traitement des demandes de soutien provenant des entrepôts </a:t>
            </a:r>
          </a:p>
          <a:p>
            <a:pPr marL="1143000" lvl="1" indent="-457200"/>
            <a:r>
              <a:rPr lang="fr-CA" sz="2900" dirty="0" smtClean="0">
                <a:solidFill>
                  <a:srgbClr val="002060"/>
                </a:solidFill>
              </a:rPr>
              <a:t>Ne fait pas beaucoup appel aux connaissances techniques ou aux habiletés de résolution </a:t>
            </a:r>
            <a:r>
              <a:rPr lang="fr-CA" sz="2900" dirty="0">
                <a:solidFill>
                  <a:srgbClr val="002060"/>
                </a:solidFill>
              </a:rPr>
              <a:t>de </a:t>
            </a:r>
            <a:r>
              <a:rPr lang="fr-CA" sz="2900" dirty="0" smtClean="0">
                <a:solidFill>
                  <a:srgbClr val="002060"/>
                </a:solidFill>
              </a:rPr>
              <a:t>problèmes</a:t>
            </a:r>
          </a:p>
          <a:p>
            <a:pPr marL="1143000" lvl="1" indent="-457200"/>
            <a:r>
              <a:rPr lang="fr-CA" sz="2900" dirty="0" smtClean="0">
                <a:solidFill>
                  <a:srgbClr val="002060"/>
                </a:solidFill>
              </a:rPr>
              <a:t>Consiste </a:t>
            </a:r>
            <a:r>
              <a:rPr lang="fr-CA" sz="2900" dirty="0">
                <a:solidFill>
                  <a:srgbClr val="002060"/>
                </a:solidFill>
              </a:rPr>
              <a:t>à </a:t>
            </a:r>
            <a:r>
              <a:rPr lang="fr-CA" sz="2900" dirty="0" smtClean="0">
                <a:solidFill>
                  <a:srgbClr val="002060"/>
                </a:solidFill>
              </a:rPr>
              <a:t>bien cerner le problème et à diriger </a:t>
            </a:r>
            <a:r>
              <a:rPr lang="fr-CA" sz="2900" dirty="0">
                <a:solidFill>
                  <a:srgbClr val="002060"/>
                </a:solidFill>
              </a:rPr>
              <a:t>la demande vers </a:t>
            </a:r>
            <a:r>
              <a:rPr lang="fr-CA" sz="2900" dirty="0" smtClean="0">
                <a:solidFill>
                  <a:srgbClr val="002060"/>
                </a:solidFill>
              </a:rPr>
              <a:t>les ressources </a:t>
            </a:r>
            <a:r>
              <a:rPr lang="fr-CA" sz="2900" smtClean="0">
                <a:solidFill>
                  <a:srgbClr val="002060"/>
                </a:solidFill>
              </a:rPr>
              <a:t>externes appropriées</a:t>
            </a:r>
            <a:endParaRPr lang="fr-CA" sz="2900" dirty="0">
              <a:solidFill>
                <a:srgbClr val="002060"/>
              </a:solidFill>
            </a:endParaRPr>
          </a:p>
          <a:p>
            <a:r>
              <a:rPr lang="fr-CA" sz="3400" dirty="0" smtClean="0">
                <a:solidFill>
                  <a:srgbClr val="002060"/>
                </a:solidFill>
              </a:rPr>
              <a:t>Les enjeux de la </a:t>
            </a:r>
            <a:r>
              <a:rPr lang="fr-CA" sz="3400" dirty="0">
                <a:solidFill>
                  <a:srgbClr val="002060"/>
                </a:solidFill>
              </a:rPr>
              <a:t>formation sur </a:t>
            </a:r>
            <a:r>
              <a:rPr lang="fr-CA" sz="3400" dirty="0" smtClean="0">
                <a:solidFill>
                  <a:srgbClr val="002060"/>
                </a:solidFill>
              </a:rPr>
              <a:t>le traitement des demandes de soutien provenant des entrepôts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Motiver les apprenants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Valoriser les retombées positives du travail effectué </a:t>
            </a:r>
          </a:p>
          <a:p>
            <a:r>
              <a:rPr lang="fr-CA" sz="3400" dirty="0" smtClean="0">
                <a:solidFill>
                  <a:srgbClr val="002060"/>
                </a:solidFill>
              </a:rPr>
              <a:t>Motifs du choix de la démonstration :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Connaissances procédurales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Modélisation de la réalisation correcte du traitement d’une demande provenant des entrepôts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Éviter les erreurs</a:t>
            </a:r>
          </a:p>
          <a:p>
            <a:pPr marL="1143000" lvl="1" indent="-457200"/>
            <a:r>
              <a:rPr lang="fr-CA" sz="2900" dirty="0">
                <a:solidFill>
                  <a:srgbClr val="002060"/>
                </a:solidFill>
              </a:rPr>
              <a:t>Recours au support visuel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ROBLÈME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CONNAISSANCES ET OBJECTIFS D’APPRENTISSAGE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888521"/>
            <a:ext cx="2181045" cy="51151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r-CA" sz="2000" dirty="0" smtClean="0"/>
              <a:t>Quelles étaient les connaissances et les objectifs d’apprentissage visés ?</a:t>
            </a:r>
            <a:endParaRPr lang="fr-CA" sz="2000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CA" sz="1800" i="1" dirty="0"/>
          </a:p>
          <a:p>
            <a:endParaRPr lang="fr-CA" sz="1800" i="1" dirty="0" smtClean="0"/>
          </a:p>
          <a:p>
            <a:endParaRPr lang="fr-FR" sz="1800" i="1" dirty="0" smtClean="0"/>
          </a:p>
          <a:p>
            <a:endParaRPr lang="fr-CA" sz="1800" i="1" dirty="0"/>
          </a:p>
          <a:p>
            <a:endParaRPr lang="fr-CA" sz="2000" i="1" dirty="0" smtClean="0"/>
          </a:p>
          <a:p>
            <a:r>
              <a:rPr lang="fr-CA" sz="2000" i="1" dirty="0" smtClean="0"/>
              <a:t>Cliquez </a:t>
            </a:r>
            <a:r>
              <a:rPr lang="fr-CA" sz="2000" i="1" dirty="0"/>
              <a:t>sur l’icône pour entendre le commentaire</a:t>
            </a:r>
          </a:p>
          <a:p>
            <a:endParaRPr lang="fr-CA" sz="2400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3131389" y="888521"/>
            <a:ext cx="8222411" cy="51151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Connaissances procédurales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Sur les procédures de traitement des demandes de soutien technique provenant des entrepôts</a:t>
            </a:r>
            <a:endParaRPr lang="fr-CA" dirty="0"/>
          </a:p>
          <a:p>
            <a:r>
              <a:rPr lang="fr-CA" dirty="0" smtClean="0">
                <a:solidFill>
                  <a:srgbClr val="002060"/>
                </a:solidFill>
              </a:rPr>
              <a:t>Objectifs </a:t>
            </a:r>
            <a:r>
              <a:rPr lang="fr-CA" dirty="0">
                <a:solidFill>
                  <a:srgbClr val="002060"/>
                </a:solidFill>
              </a:rPr>
              <a:t>d’apprentissage </a:t>
            </a:r>
            <a:r>
              <a:rPr lang="fr-CA" dirty="0" smtClean="0">
                <a:solidFill>
                  <a:srgbClr val="002060"/>
                </a:solidFill>
              </a:rPr>
              <a:t>visés </a:t>
            </a:r>
            <a:r>
              <a:rPr lang="fr-CA" dirty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2060"/>
                </a:solidFill>
              </a:rPr>
              <a:t>Appliquer les procédures de traitement des demandes de </a:t>
            </a:r>
            <a:r>
              <a:rPr lang="fr-CA" dirty="0" smtClean="0">
                <a:solidFill>
                  <a:srgbClr val="002060"/>
                </a:solidFill>
              </a:rPr>
              <a:t>soutien technique </a:t>
            </a:r>
            <a:r>
              <a:rPr lang="fr-CA" dirty="0">
                <a:solidFill>
                  <a:srgbClr val="002060"/>
                </a:solidFill>
              </a:rPr>
              <a:t>provenant des </a:t>
            </a:r>
            <a:r>
              <a:rPr lang="fr-CA" dirty="0" smtClean="0">
                <a:solidFill>
                  <a:srgbClr val="002060"/>
                </a:solidFill>
              </a:rPr>
              <a:t>entrepôts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Décrire les principales étapes de traitement 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Différencier les types de demandes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Différencier les types de demandeurs</a:t>
            </a:r>
          </a:p>
          <a:p>
            <a:pPr marL="1143000" lvl="1" indent="-457200"/>
            <a:r>
              <a:rPr lang="fr-CA" dirty="0" smtClean="0">
                <a:solidFill>
                  <a:srgbClr val="002060"/>
                </a:solidFill>
              </a:rPr>
              <a:t>Différencier le niveau d’urgence des demandes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A56CF-89E6-48D3-B9A7-A90C73AA9714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075135" y="6253163"/>
            <a:ext cx="830262" cy="365125"/>
          </a:xfrm>
        </p:spPr>
        <p:txBody>
          <a:bodyPr/>
          <a:lstStyle/>
          <a:p>
            <a:fld id="{7C8D7908-A7C7-CC46-9524-C00CE01F69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connaissances2.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000" y="4320000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7451" y="6227095"/>
            <a:ext cx="11766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73457"/>
    </a:dk2>
    <a:lt2>
      <a:srgbClr val="E8E8E8"/>
    </a:lt2>
    <a:accent1>
      <a:srgbClr val="008ECD"/>
    </a:accent1>
    <a:accent2>
      <a:srgbClr val="23A638"/>
    </a:accent2>
    <a:accent3>
      <a:srgbClr val="E73440"/>
    </a:accent3>
    <a:accent4>
      <a:srgbClr val="FECC00"/>
    </a:accent4>
    <a:accent5>
      <a:srgbClr val="C3243C"/>
    </a:accent5>
    <a:accent6>
      <a:srgbClr val="9BBC3C"/>
    </a:accent6>
    <a:hlink>
      <a:srgbClr val="0563C1"/>
    </a:hlink>
    <a:folHlink>
      <a:srgbClr val="F99F1C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173457"/>
    </a:dk2>
    <a:lt2>
      <a:srgbClr val="E8E8E8"/>
    </a:lt2>
    <a:accent1>
      <a:srgbClr val="008ECD"/>
    </a:accent1>
    <a:accent2>
      <a:srgbClr val="23A638"/>
    </a:accent2>
    <a:accent3>
      <a:srgbClr val="E73440"/>
    </a:accent3>
    <a:accent4>
      <a:srgbClr val="FECC00"/>
    </a:accent4>
    <a:accent5>
      <a:srgbClr val="C3243C"/>
    </a:accent5>
    <a:accent6>
      <a:srgbClr val="9BBC3C"/>
    </a:accent6>
    <a:hlink>
      <a:srgbClr val="0563C1"/>
    </a:hlink>
    <a:folHlink>
      <a:srgbClr val="F99F1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C1DF9891D5B40B34D83E061E95155" ma:contentTypeVersion="13" ma:contentTypeDescription="Crée un document." ma:contentTypeScope="" ma:versionID="d35585cfc885636a1c1690a73cc0f7c1">
  <xsd:schema xmlns:xsd="http://www.w3.org/2001/XMLSchema" xmlns:xs="http://www.w3.org/2001/XMLSchema" xmlns:p="http://schemas.microsoft.com/office/2006/metadata/properties" xmlns:ns2="af8da14a-a552-414f-aa75-340d022d5ff3" xmlns:ns3="bc7123e2-5fe4-4571-b35e-1ed4fdd961a0" targetNamespace="http://schemas.microsoft.com/office/2006/metadata/properties" ma:root="true" ma:fieldsID="c4641aefe1d50057896ced75b2152e13" ns2:_="" ns3:_="">
    <xsd:import namespace="af8da14a-a552-414f-aa75-340d022d5ff3"/>
    <xsd:import namespace="bc7123e2-5fe4-4571-b35e-1ed4fdd96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da14a-a552-414f-aa75-340d022d5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123e2-5fe4-4571-b35e-1ed4fdd96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BBD8F4-7A9B-4416-A29D-8E88347EE76E}">
  <ds:schemaRefs>
    <ds:schemaRef ds:uri="http://schemas.microsoft.com/office/2006/metadata/properties"/>
    <ds:schemaRef ds:uri="http://purl.org/dc/terms/"/>
    <ds:schemaRef ds:uri="bc7123e2-5fe4-4571-b35e-1ed4fdd961a0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af8da14a-a552-414f-aa75-340d022d5f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C98F18-82DA-4057-8492-DBB451240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da14a-a552-414f-aa75-340d022d5ff3"/>
    <ds:schemaRef ds:uri="bc7123e2-5fe4-4571-b35e-1ed4fdd96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BBEB61-2F99-4819-B519-CDB2C3B1C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11707</TotalTime>
  <Words>1304</Words>
  <Application>Microsoft Office PowerPoint</Application>
  <PresentationFormat>Grand écran</PresentationFormat>
  <Paragraphs>313</Paragraphs>
  <Slides>14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3_Office Theme</vt:lpstr>
      <vt:lpstr>4_Office Theme</vt:lpstr>
      <vt:lpstr>5_Office Theme</vt:lpstr>
      <vt:lpstr>2_Office Theme</vt:lpstr>
      <vt:lpstr>Un cas d’utilisation  de la stratégie de la démonstration en formation en milieu de travail Cas provenant de la Banque des cas d’utilisation des stratégies de formation de Wiki-TEDia</vt:lpstr>
      <vt:lpstr>  CRÉDITS</vt:lpstr>
      <vt:lpstr> Composantes du cas d’utilisation  </vt:lpstr>
      <vt:lpstr>PRÉSENTATION PERSONNELLE </vt:lpstr>
      <vt:lpstr>CONTEXTE </vt:lpstr>
      <vt:lpstr>BUT DE LA FORMATION</vt:lpstr>
      <vt:lpstr>CARACTÉRISTIQUES DU PUBLIC CIBLE </vt:lpstr>
      <vt:lpstr>PROBLÈME D’APPRENTISSAGE </vt:lpstr>
      <vt:lpstr>CONNAISSANCES ET OBJECTIFS D’APPRENTISSAGE</vt:lpstr>
      <vt:lpstr>DÉROULEMENT (1) </vt:lpstr>
      <vt:lpstr>DÉROULEMENT (2)</vt:lpstr>
      <vt:lpstr>POINTS IMPORTANTS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mylène choquette</dc:creator>
  <cp:lastModifiedBy>Pudelko, Béatrice</cp:lastModifiedBy>
  <cp:revision>157</cp:revision>
  <dcterms:created xsi:type="dcterms:W3CDTF">2020-01-08T15:21:41Z</dcterms:created>
  <dcterms:modified xsi:type="dcterms:W3CDTF">2022-04-22T19:25:05Z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0x01010025DC1DF9891D5B40B34D83E061E95155</vt:lpwstr>
  </property>
</Properties>
</file>