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499" r:id="rId1"/>
  </p:sldMasterIdLst>
  <p:handoutMasterIdLst>
    <p:handoutMasterId r:id="rId22"/>
  </p:handoutMasterIdLst>
  <p:sldIdLst>
    <p:sldId id="256" r:id="rId2"/>
    <p:sldId id="299" r:id="rId3"/>
    <p:sldId id="294" r:id="rId4"/>
    <p:sldId id="343" r:id="rId5"/>
    <p:sldId id="356" r:id="rId6"/>
    <p:sldId id="345" r:id="rId7"/>
    <p:sldId id="347" r:id="rId8"/>
    <p:sldId id="357" r:id="rId9"/>
    <p:sldId id="360" r:id="rId10"/>
    <p:sldId id="358" r:id="rId11"/>
    <p:sldId id="348" r:id="rId12"/>
    <p:sldId id="349" r:id="rId13"/>
    <p:sldId id="355" r:id="rId14"/>
    <p:sldId id="350" r:id="rId15"/>
    <p:sldId id="351" r:id="rId16"/>
    <p:sldId id="303" r:id="rId17"/>
    <p:sldId id="337" r:id="rId18"/>
    <p:sldId id="265" r:id="rId19"/>
    <p:sldId id="268" r:id="rId20"/>
    <p:sldId id="354" r:id="rId2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emblay, Diane-Gabrielle" initials="TDG" lastIdx="30" clrIdx="0">
    <p:extLst>
      <p:ext uri="{19B8F6BF-5375-455C-9EA6-DF929625EA0E}">
        <p15:presenceInfo xmlns:p15="http://schemas.microsoft.com/office/powerpoint/2012/main" userId="S::dgtrembl@teluq.uquebec.ca::46d4e602-190c-46c3-917d-70e55b36e9fe" providerId="AD"/>
      </p:ext>
    </p:extLst>
  </p:cmAuthor>
  <p:cmAuthor id="2" name="Anne Renee Gravel" initials="ARG" lastIdx="13" clrIdx="1">
    <p:extLst>
      <p:ext uri="{19B8F6BF-5375-455C-9EA6-DF929625EA0E}">
        <p15:presenceInfo xmlns:p15="http://schemas.microsoft.com/office/powerpoint/2012/main" userId="0a2edc579706576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1F3F6D-80AD-49E0-8AF0-06A0350AD69D}" v="84" dt="2023-02-16T17:36:27.64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9" autoAdjust="0"/>
    <p:restoredTop sz="94660"/>
  </p:normalViewPr>
  <p:slideViewPr>
    <p:cSldViewPr snapToGrid="0">
      <p:cViewPr varScale="1">
        <p:scale>
          <a:sx n="114" d="100"/>
          <a:sy n="114" d="100"/>
        </p:scale>
        <p:origin x="24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4D7F47-02B0-4569-BA80-AE9C8FFD0798}"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45A332E9-7246-4C80-9692-E058AAB96E14}">
      <dgm:prSet/>
      <dgm:spPr/>
      <dgm:t>
        <a:bodyPr/>
        <a:lstStyle/>
        <a:p>
          <a:r>
            <a:rPr lang="fr-CA" dirty="0"/>
            <a:t>Un portrait en plein changement : celui des apprenants et apprenantes!</a:t>
          </a:r>
          <a:endParaRPr lang="en-US" dirty="0"/>
        </a:p>
      </dgm:t>
    </dgm:pt>
    <dgm:pt modelId="{A8D1C1E6-72D9-4B83-8C2D-0AB85AC352AB}" type="parTrans" cxnId="{496E4372-E121-4152-82D1-A648FE5097F6}">
      <dgm:prSet/>
      <dgm:spPr/>
      <dgm:t>
        <a:bodyPr/>
        <a:lstStyle/>
        <a:p>
          <a:endParaRPr lang="en-US"/>
        </a:p>
      </dgm:t>
    </dgm:pt>
    <dgm:pt modelId="{063E59E1-F473-4E1A-AC68-03F55A36488E}" type="sibTrans" cxnId="{496E4372-E121-4152-82D1-A648FE5097F6}">
      <dgm:prSet/>
      <dgm:spPr/>
      <dgm:t>
        <a:bodyPr/>
        <a:lstStyle/>
        <a:p>
          <a:endParaRPr lang="en-US"/>
        </a:p>
      </dgm:t>
    </dgm:pt>
    <dgm:pt modelId="{35BDD556-8D71-4E2C-9433-2A6FF5472BE1}">
      <dgm:prSet/>
      <dgm:spPr/>
      <dgm:t>
        <a:bodyPr/>
        <a:lstStyle/>
        <a:p>
          <a:r>
            <a:rPr lang="fr-CA" dirty="0"/>
            <a:t>Depuis 2000, dans l’ensemble du réseau UQ : forte augmentation du nombre d’</a:t>
          </a:r>
          <a:r>
            <a:rPr lang="fr-CA" dirty="0" err="1"/>
            <a:t>étudiant.e.s</a:t>
          </a:r>
          <a:r>
            <a:rPr lang="fr-CA" dirty="0"/>
            <a:t> en situation de handicap ou ayant des troubles de l’apprentissage</a:t>
          </a:r>
          <a:endParaRPr lang="en-US" dirty="0"/>
        </a:p>
      </dgm:t>
    </dgm:pt>
    <dgm:pt modelId="{19650CA0-04E0-434D-BA61-5B683A9C34E3}" type="parTrans" cxnId="{5F76C9DC-80CF-42AF-9458-3963D87BC8D7}">
      <dgm:prSet/>
      <dgm:spPr/>
      <dgm:t>
        <a:bodyPr/>
        <a:lstStyle/>
        <a:p>
          <a:endParaRPr lang="en-US"/>
        </a:p>
      </dgm:t>
    </dgm:pt>
    <dgm:pt modelId="{9916F898-802C-4ADF-B09E-D332B2448FC7}" type="sibTrans" cxnId="{5F76C9DC-80CF-42AF-9458-3963D87BC8D7}">
      <dgm:prSet/>
      <dgm:spPr/>
      <dgm:t>
        <a:bodyPr/>
        <a:lstStyle/>
        <a:p>
          <a:endParaRPr lang="en-US"/>
        </a:p>
      </dgm:t>
    </dgm:pt>
    <dgm:pt modelId="{363EE7DF-4D3E-4094-8CF8-7D9DB23B0A38}">
      <dgm:prSet/>
      <dgm:spPr/>
      <dgm:t>
        <a:bodyPr/>
        <a:lstStyle/>
        <a:p>
          <a:r>
            <a:rPr lang="fr-CA" dirty="0"/>
            <a:t>Augmentation du nombre d’</a:t>
          </a:r>
          <a:r>
            <a:rPr lang="fr-CA" dirty="0" err="1"/>
            <a:t>étudiant.e.s</a:t>
          </a:r>
          <a:r>
            <a:rPr lang="fr-CA" dirty="0"/>
            <a:t> en situation de handicap dans l’ensemble du réseau des UQ (2002-2020) : de 1 645 à 19 296</a:t>
          </a:r>
          <a:endParaRPr lang="en-US" dirty="0"/>
        </a:p>
      </dgm:t>
    </dgm:pt>
    <dgm:pt modelId="{52CD5F66-DA44-4C0C-8BA3-BB551B87408B}" type="parTrans" cxnId="{A8EFD541-A58A-4BB9-A994-E326DC535F97}">
      <dgm:prSet/>
      <dgm:spPr/>
      <dgm:t>
        <a:bodyPr/>
        <a:lstStyle/>
        <a:p>
          <a:endParaRPr lang="en-US"/>
        </a:p>
      </dgm:t>
    </dgm:pt>
    <dgm:pt modelId="{31D82FF6-7230-49DB-8029-E1C3497B7E1D}" type="sibTrans" cxnId="{A8EFD541-A58A-4BB9-A994-E326DC535F97}">
      <dgm:prSet/>
      <dgm:spPr/>
      <dgm:t>
        <a:bodyPr/>
        <a:lstStyle/>
        <a:p>
          <a:endParaRPr lang="en-US"/>
        </a:p>
      </dgm:t>
    </dgm:pt>
    <dgm:pt modelId="{70983591-3595-4159-B4CC-B6F9FB3909F5}">
      <dgm:prSet/>
      <dgm:spPr/>
      <dgm:t>
        <a:bodyPr/>
        <a:lstStyle/>
        <a:p>
          <a:r>
            <a:rPr lang="fr-CA" dirty="0"/>
            <a:t>% d’</a:t>
          </a:r>
          <a:r>
            <a:rPr lang="fr-CA" dirty="0" err="1"/>
            <a:t>étudiant.e.s</a:t>
          </a:r>
          <a:r>
            <a:rPr lang="fr-CA" dirty="0"/>
            <a:t> en situation de handicap dans l’ensemble du réseau des UQ (2019-2020) : 6 </a:t>
          </a:r>
          <a:endParaRPr lang="en-US" dirty="0"/>
        </a:p>
      </dgm:t>
    </dgm:pt>
    <dgm:pt modelId="{5122A594-2AED-41E3-BBCC-85B1E83D4B75}" type="parTrans" cxnId="{8A0DAAE4-EC95-4C97-9B15-242C605088F5}">
      <dgm:prSet/>
      <dgm:spPr/>
      <dgm:t>
        <a:bodyPr/>
        <a:lstStyle/>
        <a:p>
          <a:endParaRPr lang="en-US"/>
        </a:p>
      </dgm:t>
    </dgm:pt>
    <dgm:pt modelId="{F4E0928E-51BA-4CE2-8BE7-9DF46532A903}" type="sibTrans" cxnId="{8A0DAAE4-EC95-4C97-9B15-242C605088F5}">
      <dgm:prSet/>
      <dgm:spPr/>
      <dgm:t>
        <a:bodyPr/>
        <a:lstStyle/>
        <a:p>
          <a:endParaRPr lang="en-US"/>
        </a:p>
      </dgm:t>
    </dgm:pt>
    <dgm:pt modelId="{38F155E8-6BE7-4925-A7A3-2C1CF5D61026}">
      <dgm:prSet custT="1"/>
      <dgm:spPr/>
      <dgm:t>
        <a:bodyPr/>
        <a:lstStyle/>
        <a:p>
          <a:r>
            <a:rPr lang="fr-CA" sz="1600" dirty="0"/>
            <a:t>REMARQUE : il s’agit uniquement de ceux et celles qui ont contacté le service d’accueil et de soutien de leur institution universitaire!</a:t>
          </a:r>
        </a:p>
        <a:p>
          <a:endParaRPr lang="fr-CA" sz="1200" dirty="0"/>
        </a:p>
        <a:p>
          <a:r>
            <a:rPr lang="fr-CA" sz="1200" dirty="0"/>
            <a:t>Source: </a:t>
          </a:r>
          <a:r>
            <a:rPr lang="fr-CA" sz="1200" dirty="0" err="1"/>
            <a:t>Tebourbi</a:t>
          </a:r>
          <a:r>
            <a:rPr lang="fr-CA" sz="1200" dirty="0"/>
            <a:t> et Demers : 2021</a:t>
          </a:r>
          <a:endParaRPr lang="en-US" sz="1200" dirty="0"/>
        </a:p>
      </dgm:t>
    </dgm:pt>
    <dgm:pt modelId="{09CF2A19-48AC-49FF-B53D-3CC0D6096B26}" type="parTrans" cxnId="{8C96F781-C24F-495A-AC72-0F6E74A06E12}">
      <dgm:prSet/>
      <dgm:spPr/>
      <dgm:t>
        <a:bodyPr/>
        <a:lstStyle/>
        <a:p>
          <a:endParaRPr lang="en-US"/>
        </a:p>
      </dgm:t>
    </dgm:pt>
    <dgm:pt modelId="{6288108F-0CA6-4DA0-AD7E-776DA7DFE05E}" type="sibTrans" cxnId="{8C96F781-C24F-495A-AC72-0F6E74A06E12}">
      <dgm:prSet/>
      <dgm:spPr/>
      <dgm:t>
        <a:bodyPr/>
        <a:lstStyle/>
        <a:p>
          <a:endParaRPr lang="en-US"/>
        </a:p>
      </dgm:t>
    </dgm:pt>
    <dgm:pt modelId="{25D46EBC-3ACD-4914-BF7E-16FA07F0B7B7}" type="pres">
      <dgm:prSet presAssocID="{BB4D7F47-02B0-4569-BA80-AE9C8FFD0798}" presName="vert0" presStyleCnt="0">
        <dgm:presLayoutVars>
          <dgm:dir/>
          <dgm:animOne val="branch"/>
          <dgm:animLvl val="lvl"/>
        </dgm:presLayoutVars>
      </dgm:prSet>
      <dgm:spPr/>
    </dgm:pt>
    <dgm:pt modelId="{37C6AAD7-E598-4A31-8E40-9694C2BF302F}" type="pres">
      <dgm:prSet presAssocID="{45A332E9-7246-4C80-9692-E058AAB96E14}" presName="thickLine" presStyleLbl="alignNode1" presStyleIdx="0" presStyleCnt="5"/>
      <dgm:spPr/>
    </dgm:pt>
    <dgm:pt modelId="{A68165B1-04F0-49D5-98A9-DDD05CAFB7FE}" type="pres">
      <dgm:prSet presAssocID="{45A332E9-7246-4C80-9692-E058AAB96E14}" presName="horz1" presStyleCnt="0"/>
      <dgm:spPr/>
    </dgm:pt>
    <dgm:pt modelId="{2160AF7F-F956-4998-A98D-5D08DECAD4F5}" type="pres">
      <dgm:prSet presAssocID="{45A332E9-7246-4C80-9692-E058AAB96E14}" presName="tx1" presStyleLbl="revTx" presStyleIdx="0" presStyleCnt="5"/>
      <dgm:spPr/>
    </dgm:pt>
    <dgm:pt modelId="{D9C284DA-5044-4452-B8BE-DDFA5E0C5ACE}" type="pres">
      <dgm:prSet presAssocID="{45A332E9-7246-4C80-9692-E058AAB96E14}" presName="vert1" presStyleCnt="0"/>
      <dgm:spPr/>
    </dgm:pt>
    <dgm:pt modelId="{721CA613-F66A-47A9-AD97-5681283A4A22}" type="pres">
      <dgm:prSet presAssocID="{35BDD556-8D71-4E2C-9433-2A6FF5472BE1}" presName="thickLine" presStyleLbl="alignNode1" presStyleIdx="1" presStyleCnt="5"/>
      <dgm:spPr/>
    </dgm:pt>
    <dgm:pt modelId="{624F61D7-9430-478C-97F9-5F03B2CC237F}" type="pres">
      <dgm:prSet presAssocID="{35BDD556-8D71-4E2C-9433-2A6FF5472BE1}" presName="horz1" presStyleCnt="0"/>
      <dgm:spPr/>
    </dgm:pt>
    <dgm:pt modelId="{35085FF5-F43D-4A8A-8357-D2D956483A4A}" type="pres">
      <dgm:prSet presAssocID="{35BDD556-8D71-4E2C-9433-2A6FF5472BE1}" presName="tx1" presStyleLbl="revTx" presStyleIdx="1" presStyleCnt="5"/>
      <dgm:spPr/>
    </dgm:pt>
    <dgm:pt modelId="{75897366-5A0D-4C67-89DD-313C70E19816}" type="pres">
      <dgm:prSet presAssocID="{35BDD556-8D71-4E2C-9433-2A6FF5472BE1}" presName="vert1" presStyleCnt="0"/>
      <dgm:spPr/>
    </dgm:pt>
    <dgm:pt modelId="{448F900F-BB0C-4685-86B9-7E00A5DBCB86}" type="pres">
      <dgm:prSet presAssocID="{363EE7DF-4D3E-4094-8CF8-7D9DB23B0A38}" presName="thickLine" presStyleLbl="alignNode1" presStyleIdx="2" presStyleCnt="5"/>
      <dgm:spPr/>
    </dgm:pt>
    <dgm:pt modelId="{A7AA3EF3-6A77-460F-8F60-A498E1FA64F3}" type="pres">
      <dgm:prSet presAssocID="{363EE7DF-4D3E-4094-8CF8-7D9DB23B0A38}" presName="horz1" presStyleCnt="0"/>
      <dgm:spPr/>
    </dgm:pt>
    <dgm:pt modelId="{781003CA-89E9-4512-A9D4-A9CFB144F440}" type="pres">
      <dgm:prSet presAssocID="{363EE7DF-4D3E-4094-8CF8-7D9DB23B0A38}" presName="tx1" presStyleLbl="revTx" presStyleIdx="2" presStyleCnt="5"/>
      <dgm:spPr/>
    </dgm:pt>
    <dgm:pt modelId="{B172BF9B-4D93-4A55-8753-D2DE4EE1145B}" type="pres">
      <dgm:prSet presAssocID="{363EE7DF-4D3E-4094-8CF8-7D9DB23B0A38}" presName="vert1" presStyleCnt="0"/>
      <dgm:spPr/>
    </dgm:pt>
    <dgm:pt modelId="{C5F7EECC-553E-441B-8706-2EA0A331B193}" type="pres">
      <dgm:prSet presAssocID="{70983591-3595-4159-B4CC-B6F9FB3909F5}" presName="thickLine" presStyleLbl="alignNode1" presStyleIdx="3" presStyleCnt="5"/>
      <dgm:spPr/>
    </dgm:pt>
    <dgm:pt modelId="{1994BD20-4861-41EA-8217-0156069DFEBC}" type="pres">
      <dgm:prSet presAssocID="{70983591-3595-4159-B4CC-B6F9FB3909F5}" presName="horz1" presStyleCnt="0"/>
      <dgm:spPr/>
    </dgm:pt>
    <dgm:pt modelId="{A45B5588-5ED4-4FEC-B9CD-817F3F3C2C97}" type="pres">
      <dgm:prSet presAssocID="{70983591-3595-4159-B4CC-B6F9FB3909F5}" presName="tx1" presStyleLbl="revTx" presStyleIdx="3" presStyleCnt="5"/>
      <dgm:spPr/>
    </dgm:pt>
    <dgm:pt modelId="{43369436-5B6D-4AEF-859B-F958E86CA796}" type="pres">
      <dgm:prSet presAssocID="{70983591-3595-4159-B4CC-B6F9FB3909F5}" presName="vert1" presStyleCnt="0"/>
      <dgm:spPr/>
    </dgm:pt>
    <dgm:pt modelId="{794FFE6A-1850-46CB-AB2F-778D717557E1}" type="pres">
      <dgm:prSet presAssocID="{38F155E8-6BE7-4925-A7A3-2C1CF5D61026}" presName="thickLine" presStyleLbl="alignNode1" presStyleIdx="4" presStyleCnt="5"/>
      <dgm:spPr/>
    </dgm:pt>
    <dgm:pt modelId="{C6A94847-3995-4F1B-B936-6A03148DB17D}" type="pres">
      <dgm:prSet presAssocID="{38F155E8-6BE7-4925-A7A3-2C1CF5D61026}" presName="horz1" presStyleCnt="0"/>
      <dgm:spPr/>
    </dgm:pt>
    <dgm:pt modelId="{4C0B2B7C-7265-4749-8EC8-7AD0CA7C1901}" type="pres">
      <dgm:prSet presAssocID="{38F155E8-6BE7-4925-A7A3-2C1CF5D61026}" presName="tx1" presStyleLbl="revTx" presStyleIdx="4" presStyleCnt="5"/>
      <dgm:spPr/>
    </dgm:pt>
    <dgm:pt modelId="{599A85E0-C6F6-4677-88D8-5F4A2FF4CD3D}" type="pres">
      <dgm:prSet presAssocID="{38F155E8-6BE7-4925-A7A3-2C1CF5D61026}" presName="vert1" presStyleCnt="0"/>
      <dgm:spPr/>
    </dgm:pt>
  </dgm:ptLst>
  <dgm:cxnLst>
    <dgm:cxn modelId="{AAD64E2B-52C6-43C7-86BB-C6BB59B7F909}" type="presOf" srcId="{45A332E9-7246-4C80-9692-E058AAB96E14}" destId="{2160AF7F-F956-4998-A98D-5D08DECAD4F5}" srcOrd="0" destOrd="0" presId="urn:microsoft.com/office/officeart/2008/layout/LinedList"/>
    <dgm:cxn modelId="{A8EFD541-A58A-4BB9-A994-E326DC535F97}" srcId="{BB4D7F47-02B0-4569-BA80-AE9C8FFD0798}" destId="{363EE7DF-4D3E-4094-8CF8-7D9DB23B0A38}" srcOrd="2" destOrd="0" parTransId="{52CD5F66-DA44-4C0C-8BA3-BB551B87408B}" sibTransId="{31D82FF6-7230-49DB-8029-E1C3497B7E1D}"/>
    <dgm:cxn modelId="{191FF04B-C83E-4140-B0BB-030ADF32F51D}" type="presOf" srcId="{363EE7DF-4D3E-4094-8CF8-7D9DB23B0A38}" destId="{781003CA-89E9-4512-A9D4-A9CFB144F440}" srcOrd="0" destOrd="0" presId="urn:microsoft.com/office/officeart/2008/layout/LinedList"/>
    <dgm:cxn modelId="{E816DB6F-DAED-4929-A666-B80FB49E35F7}" type="presOf" srcId="{70983591-3595-4159-B4CC-B6F9FB3909F5}" destId="{A45B5588-5ED4-4FEC-B9CD-817F3F3C2C97}" srcOrd="0" destOrd="0" presId="urn:microsoft.com/office/officeart/2008/layout/LinedList"/>
    <dgm:cxn modelId="{496E4372-E121-4152-82D1-A648FE5097F6}" srcId="{BB4D7F47-02B0-4569-BA80-AE9C8FFD0798}" destId="{45A332E9-7246-4C80-9692-E058AAB96E14}" srcOrd="0" destOrd="0" parTransId="{A8D1C1E6-72D9-4B83-8C2D-0AB85AC352AB}" sibTransId="{063E59E1-F473-4E1A-AC68-03F55A36488E}"/>
    <dgm:cxn modelId="{8C96F781-C24F-495A-AC72-0F6E74A06E12}" srcId="{BB4D7F47-02B0-4569-BA80-AE9C8FFD0798}" destId="{38F155E8-6BE7-4925-A7A3-2C1CF5D61026}" srcOrd="4" destOrd="0" parTransId="{09CF2A19-48AC-49FF-B53D-3CC0D6096B26}" sibTransId="{6288108F-0CA6-4DA0-AD7E-776DA7DFE05E}"/>
    <dgm:cxn modelId="{BE5730B0-0CC4-40D4-9BAC-EB1691C0A599}" type="presOf" srcId="{35BDD556-8D71-4E2C-9433-2A6FF5472BE1}" destId="{35085FF5-F43D-4A8A-8357-D2D956483A4A}" srcOrd="0" destOrd="0" presId="urn:microsoft.com/office/officeart/2008/layout/LinedList"/>
    <dgm:cxn modelId="{DBAA31DB-82D0-4C1C-BE5A-EC47CEC7C970}" type="presOf" srcId="{BB4D7F47-02B0-4569-BA80-AE9C8FFD0798}" destId="{25D46EBC-3ACD-4914-BF7E-16FA07F0B7B7}" srcOrd="0" destOrd="0" presId="urn:microsoft.com/office/officeart/2008/layout/LinedList"/>
    <dgm:cxn modelId="{5F76C9DC-80CF-42AF-9458-3963D87BC8D7}" srcId="{BB4D7F47-02B0-4569-BA80-AE9C8FFD0798}" destId="{35BDD556-8D71-4E2C-9433-2A6FF5472BE1}" srcOrd="1" destOrd="0" parTransId="{19650CA0-04E0-434D-BA61-5B683A9C34E3}" sibTransId="{9916F898-802C-4ADF-B09E-D332B2448FC7}"/>
    <dgm:cxn modelId="{8A0DAAE4-EC95-4C97-9B15-242C605088F5}" srcId="{BB4D7F47-02B0-4569-BA80-AE9C8FFD0798}" destId="{70983591-3595-4159-B4CC-B6F9FB3909F5}" srcOrd="3" destOrd="0" parTransId="{5122A594-2AED-41E3-BBCC-85B1E83D4B75}" sibTransId="{F4E0928E-51BA-4CE2-8BE7-9DF46532A903}"/>
    <dgm:cxn modelId="{EB0484F7-75DA-4796-852A-5691386C6C0A}" type="presOf" srcId="{38F155E8-6BE7-4925-A7A3-2C1CF5D61026}" destId="{4C0B2B7C-7265-4749-8EC8-7AD0CA7C1901}" srcOrd="0" destOrd="0" presId="urn:microsoft.com/office/officeart/2008/layout/LinedList"/>
    <dgm:cxn modelId="{6ADBA9A1-E5EF-4DB8-8EFE-34AA7989193E}" type="presParOf" srcId="{25D46EBC-3ACD-4914-BF7E-16FA07F0B7B7}" destId="{37C6AAD7-E598-4A31-8E40-9694C2BF302F}" srcOrd="0" destOrd="0" presId="urn:microsoft.com/office/officeart/2008/layout/LinedList"/>
    <dgm:cxn modelId="{CD53FD6D-DC4B-4D43-8E3E-6B65FC2410F9}" type="presParOf" srcId="{25D46EBC-3ACD-4914-BF7E-16FA07F0B7B7}" destId="{A68165B1-04F0-49D5-98A9-DDD05CAFB7FE}" srcOrd="1" destOrd="0" presId="urn:microsoft.com/office/officeart/2008/layout/LinedList"/>
    <dgm:cxn modelId="{64706430-4A68-40D2-8308-3012ADFCD2E8}" type="presParOf" srcId="{A68165B1-04F0-49D5-98A9-DDD05CAFB7FE}" destId="{2160AF7F-F956-4998-A98D-5D08DECAD4F5}" srcOrd="0" destOrd="0" presId="urn:microsoft.com/office/officeart/2008/layout/LinedList"/>
    <dgm:cxn modelId="{48F53C5F-0577-48C1-A9F7-B6FB8EC19790}" type="presParOf" srcId="{A68165B1-04F0-49D5-98A9-DDD05CAFB7FE}" destId="{D9C284DA-5044-4452-B8BE-DDFA5E0C5ACE}" srcOrd="1" destOrd="0" presId="urn:microsoft.com/office/officeart/2008/layout/LinedList"/>
    <dgm:cxn modelId="{BC10588E-6F61-45E3-B106-179FC565ECBB}" type="presParOf" srcId="{25D46EBC-3ACD-4914-BF7E-16FA07F0B7B7}" destId="{721CA613-F66A-47A9-AD97-5681283A4A22}" srcOrd="2" destOrd="0" presId="urn:microsoft.com/office/officeart/2008/layout/LinedList"/>
    <dgm:cxn modelId="{54FD024E-3792-4B42-B5FE-5AA5B79ECD74}" type="presParOf" srcId="{25D46EBC-3ACD-4914-BF7E-16FA07F0B7B7}" destId="{624F61D7-9430-478C-97F9-5F03B2CC237F}" srcOrd="3" destOrd="0" presId="urn:microsoft.com/office/officeart/2008/layout/LinedList"/>
    <dgm:cxn modelId="{1BF57A94-8CA4-444B-BEA0-5D0F288A04CD}" type="presParOf" srcId="{624F61D7-9430-478C-97F9-5F03B2CC237F}" destId="{35085FF5-F43D-4A8A-8357-D2D956483A4A}" srcOrd="0" destOrd="0" presId="urn:microsoft.com/office/officeart/2008/layout/LinedList"/>
    <dgm:cxn modelId="{03BB7E09-1424-42F0-AEBD-41B76AC78DBC}" type="presParOf" srcId="{624F61D7-9430-478C-97F9-5F03B2CC237F}" destId="{75897366-5A0D-4C67-89DD-313C70E19816}" srcOrd="1" destOrd="0" presId="urn:microsoft.com/office/officeart/2008/layout/LinedList"/>
    <dgm:cxn modelId="{DDD48840-DD46-455E-932F-803F43F7B141}" type="presParOf" srcId="{25D46EBC-3ACD-4914-BF7E-16FA07F0B7B7}" destId="{448F900F-BB0C-4685-86B9-7E00A5DBCB86}" srcOrd="4" destOrd="0" presId="urn:microsoft.com/office/officeart/2008/layout/LinedList"/>
    <dgm:cxn modelId="{496AB506-9B5D-4EE3-B92F-10F60428EA03}" type="presParOf" srcId="{25D46EBC-3ACD-4914-BF7E-16FA07F0B7B7}" destId="{A7AA3EF3-6A77-460F-8F60-A498E1FA64F3}" srcOrd="5" destOrd="0" presId="urn:microsoft.com/office/officeart/2008/layout/LinedList"/>
    <dgm:cxn modelId="{E8A726A6-236E-44D3-B4FD-CAC9EB76429F}" type="presParOf" srcId="{A7AA3EF3-6A77-460F-8F60-A498E1FA64F3}" destId="{781003CA-89E9-4512-A9D4-A9CFB144F440}" srcOrd="0" destOrd="0" presId="urn:microsoft.com/office/officeart/2008/layout/LinedList"/>
    <dgm:cxn modelId="{01ED7181-09A4-4550-AA0A-8633F30AE492}" type="presParOf" srcId="{A7AA3EF3-6A77-460F-8F60-A498E1FA64F3}" destId="{B172BF9B-4D93-4A55-8753-D2DE4EE1145B}" srcOrd="1" destOrd="0" presId="urn:microsoft.com/office/officeart/2008/layout/LinedList"/>
    <dgm:cxn modelId="{899C1AF3-CF3B-4D47-897A-E31BD5322F9B}" type="presParOf" srcId="{25D46EBC-3ACD-4914-BF7E-16FA07F0B7B7}" destId="{C5F7EECC-553E-441B-8706-2EA0A331B193}" srcOrd="6" destOrd="0" presId="urn:microsoft.com/office/officeart/2008/layout/LinedList"/>
    <dgm:cxn modelId="{35FF6020-9DE9-4080-8087-7F50EE0E9D08}" type="presParOf" srcId="{25D46EBC-3ACD-4914-BF7E-16FA07F0B7B7}" destId="{1994BD20-4861-41EA-8217-0156069DFEBC}" srcOrd="7" destOrd="0" presId="urn:microsoft.com/office/officeart/2008/layout/LinedList"/>
    <dgm:cxn modelId="{59C4D775-E76D-4518-B24A-8AED91E96F49}" type="presParOf" srcId="{1994BD20-4861-41EA-8217-0156069DFEBC}" destId="{A45B5588-5ED4-4FEC-B9CD-817F3F3C2C97}" srcOrd="0" destOrd="0" presId="urn:microsoft.com/office/officeart/2008/layout/LinedList"/>
    <dgm:cxn modelId="{CB00CF29-1F09-46B6-852E-4A0275B43993}" type="presParOf" srcId="{1994BD20-4861-41EA-8217-0156069DFEBC}" destId="{43369436-5B6D-4AEF-859B-F958E86CA796}" srcOrd="1" destOrd="0" presId="urn:microsoft.com/office/officeart/2008/layout/LinedList"/>
    <dgm:cxn modelId="{B10F55E9-27A3-4407-8B23-A4512AD5B382}" type="presParOf" srcId="{25D46EBC-3ACD-4914-BF7E-16FA07F0B7B7}" destId="{794FFE6A-1850-46CB-AB2F-778D717557E1}" srcOrd="8" destOrd="0" presId="urn:microsoft.com/office/officeart/2008/layout/LinedList"/>
    <dgm:cxn modelId="{B4A9A59B-3D7F-447B-923D-1B676A6C35DC}" type="presParOf" srcId="{25D46EBC-3ACD-4914-BF7E-16FA07F0B7B7}" destId="{C6A94847-3995-4F1B-B936-6A03148DB17D}" srcOrd="9" destOrd="0" presId="urn:microsoft.com/office/officeart/2008/layout/LinedList"/>
    <dgm:cxn modelId="{4E8B4860-2D88-4BC4-9DB1-CD362ADD61A8}" type="presParOf" srcId="{C6A94847-3995-4F1B-B936-6A03148DB17D}" destId="{4C0B2B7C-7265-4749-8EC8-7AD0CA7C1901}" srcOrd="0" destOrd="0" presId="urn:microsoft.com/office/officeart/2008/layout/LinedList"/>
    <dgm:cxn modelId="{146D58A9-A2B7-47AF-89F6-74352A6A75F0}" type="presParOf" srcId="{C6A94847-3995-4F1B-B936-6A03148DB17D}" destId="{599A85E0-C6F6-4677-88D8-5F4A2FF4CD3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D5E73F-50D0-4A9B-8B5E-3C81DEBA71F4}"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F07A1734-FACE-4526-BAF5-BBDD7B7AEC8D}">
      <dgm:prSet/>
      <dgm:spPr/>
      <dgm:t>
        <a:bodyPr/>
        <a:lstStyle/>
        <a:p>
          <a:r>
            <a:rPr lang="fr-CA" b="1">
              <a:latin typeface="Candara" panose="020E0502030303020204" pitchFamily="34" charset="0"/>
            </a:rPr>
            <a:t>Les handicaps invisibles ou émergents (troubles de l’attention, langage et parole, santé mentale, troubles de l’apprentissage, etc.) : de + en + nombreux</a:t>
          </a:r>
          <a:endParaRPr lang="en-US" b="1">
            <a:latin typeface="Candara" panose="020E0502030303020204" pitchFamily="34" charset="0"/>
          </a:endParaRPr>
        </a:p>
      </dgm:t>
    </dgm:pt>
    <dgm:pt modelId="{DD2A55C3-00A0-4F27-A3F9-A23E2EFB32BC}" type="parTrans" cxnId="{CBDECA68-29AD-4005-968A-9A83EA2D2D10}">
      <dgm:prSet/>
      <dgm:spPr/>
      <dgm:t>
        <a:bodyPr/>
        <a:lstStyle/>
        <a:p>
          <a:endParaRPr lang="en-US"/>
        </a:p>
      </dgm:t>
    </dgm:pt>
    <dgm:pt modelId="{1D633676-29D8-4D13-A907-AB155989B49D}" type="sibTrans" cxnId="{CBDECA68-29AD-4005-968A-9A83EA2D2D10}">
      <dgm:prSet/>
      <dgm:spPr/>
      <dgm:t>
        <a:bodyPr/>
        <a:lstStyle/>
        <a:p>
          <a:endParaRPr lang="en-US"/>
        </a:p>
      </dgm:t>
    </dgm:pt>
    <dgm:pt modelId="{11E62700-C654-4CF5-B8FF-717C73CC1F41}">
      <dgm:prSet/>
      <dgm:spPr/>
      <dgm:t>
        <a:bodyPr/>
        <a:lstStyle/>
        <a:p>
          <a:r>
            <a:rPr lang="fr-CA" b="1">
              <a:latin typeface="Candara" panose="020E0502030303020204" pitchFamily="34" charset="0"/>
            </a:rPr>
            <a:t>Troubles de l’attention de + en + répandus : 4 145 avec troubles de l’attention dans le réseau UQ en 2015 vs 7 263 en 2020 (+75,2 %)</a:t>
          </a:r>
          <a:endParaRPr lang="en-US" b="1">
            <a:latin typeface="Candara" panose="020E0502030303020204" pitchFamily="34" charset="0"/>
          </a:endParaRPr>
        </a:p>
      </dgm:t>
    </dgm:pt>
    <dgm:pt modelId="{338AACA5-3D4F-4A63-B601-FD6997204B9A}" type="parTrans" cxnId="{AC13166F-D4B0-449D-AF6F-FB088610E428}">
      <dgm:prSet/>
      <dgm:spPr/>
      <dgm:t>
        <a:bodyPr/>
        <a:lstStyle/>
        <a:p>
          <a:endParaRPr lang="en-US"/>
        </a:p>
      </dgm:t>
    </dgm:pt>
    <dgm:pt modelId="{25EDF932-3731-4BDC-8A58-297306944DA1}" type="sibTrans" cxnId="{AC13166F-D4B0-449D-AF6F-FB088610E428}">
      <dgm:prSet/>
      <dgm:spPr/>
      <dgm:t>
        <a:bodyPr/>
        <a:lstStyle/>
        <a:p>
          <a:endParaRPr lang="en-US"/>
        </a:p>
      </dgm:t>
    </dgm:pt>
    <dgm:pt modelId="{9378C0FD-A8DB-4F51-8EDB-5FF6156EC08B}">
      <dgm:prSet/>
      <dgm:spPr/>
      <dgm:t>
        <a:bodyPr/>
        <a:lstStyle/>
        <a:p>
          <a:r>
            <a:rPr lang="fr-CA" b="1" dirty="0" err="1">
              <a:latin typeface="Candara" panose="020E0502030303020204" pitchFamily="34" charset="0"/>
            </a:rPr>
            <a:t>Étudiant.e.s</a:t>
          </a:r>
          <a:r>
            <a:rPr lang="fr-CA" b="1" dirty="0">
              <a:latin typeface="Candara" panose="020E0502030303020204" pitchFamily="34" charset="0"/>
            </a:rPr>
            <a:t> ayant un handicap invisible ou émergent (troubles de l’attention, langage et parole, santé mentale, trouble d’apprentissage, spectre de l’autisme) de plus en plus nombreux à l’université : 84 % des étudiants en situation de handicap (2014)</a:t>
          </a:r>
          <a:endParaRPr lang="en-US" b="1" dirty="0">
            <a:latin typeface="Candara" panose="020E0502030303020204" pitchFamily="34" charset="0"/>
          </a:endParaRPr>
        </a:p>
      </dgm:t>
    </dgm:pt>
    <dgm:pt modelId="{58EC4125-0569-4B0A-963F-A19B4184BFF8}" type="parTrans" cxnId="{C041FD59-ECE3-423D-8667-89C8186DF270}">
      <dgm:prSet/>
      <dgm:spPr/>
      <dgm:t>
        <a:bodyPr/>
        <a:lstStyle/>
        <a:p>
          <a:endParaRPr lang="en-US"/>
        </a:p>
      </dgm:t>
    </dgm:pt>
    <dgm:pt modelId="{ECD0877B-87EB-4309-B8CB-17E43F1835B6}" type="sibTrans" cxnId="{C041FD59-ECE3-423D-8667-89C8186DF270}">
      <dgm:prSet/>
      <dgm:spPr/>
      <dgm:t>
        <a:bodyPr/>
        <a:lstStyle/>
        <a:p>
          <a:endParaRPr lang="en-US"/>
        </a:p>
      </dgm:t>
    </dgm:pt>
    <dgm:pt modelId="{907D770B-F80F-4E21-B435-F9A556BF6C03}">
      <dgm:prSet/>
      <dgm:spPr/>
      <dgm:t>
        <a:bodyPr/>
        <a:lstStyle/>
        <a:p>
          <a:r>
            <a:rPr lang="fr-CA" b="1" dirty="0">
              <a:latin typeface="Candara" panose="020E0502030303020204" pitchFamily="34" charset="0"/>
            </a:rPr>
            <a:t>88 % des </a:t>
          </a:r>
          <a:r>
            <a:rPr lang="fr-CA" b="1" dirty="0" err="1">
              <a:latin typeface="Candara" panose="020E0502030303020204" pitchFamily="34" charset="0"/>
            </a:rPr>
            <a:t>étudiant.e.s</a:t>
          </a:r>
          <a:r>
            <a:rPr lang="fr-CA" b="1" dirty="0">
              <a:latin typeface="Candara" panose="020E0502030303020204" pitchFamily="34" charset="0"/>
            </a:rPr>
            <a:t> en situation de handicap se retrouvent au 1</a:t>
          </a:r>
          <a:r>
            <a:rPr lang="fr-CA" b="1" baseline="30000" dirty="0">
              <a:latin typeface="Candara" panose="020E0502030303020204" pitchFamily="34" charset="0"/>
            </a:rPr>
            <a:t>er</a:t>
          </a:r>
          <a:r>
            <a:rPr lang="fr-CA" b="1" dirty="0">
              <a:latin typeface="Candara" panose="020E0502030303020204" pitchFamily="34" charset="0"/>
            </a:rPr>
            <a:t> cycle</a:t>
          </a:r>
          <a:endParaRPr lang="en-US" b="1" dirty="0">
            <a:latin typeface="Candara" panose="020E0502030303020204" pitchFamily="34" charset="0"/>
          </a:endParaRPr>
        </a:p>
      </dgm:t>
    </dgm:pt>
    <dgm:pt modelId="{83E281CF-50BF-4CC1-87DF-1126C515FFE7}" type="parTrans" cxnId="{1668CD2C-0892-48AB-A927-3012B3FFEE73}">
      <dgm:prSet/>
      <dgm:spPr/>
      <dgm:t>
        <a:bodyPr/>
        <a:lstStyle/>
        <a:p>
          <a:endParaRPr lang="en-US"/>
        </a:p>
      </dgm:t>
    </dgm:pt>
    <dgm:pt modelId="{FEE16652-55D6-43AE-8553-87DD8F2BC1F3}" type="sibTrans" cxnId="{1668CD2C-0892-48AB-A927-3012B3FFEE73}">
      <dgm:prSet/>
      <dgm:spPr/>
      <dgm:t>
        <a:bodyPr/>
        <a:lstStyle/>
        <a:p>
          <a:endParaRPr lang="en-US"/>
        </a:p>
      </dgm:t>
    </dgm:pt>
    <dgm:pt modelId="{08FAD1F1-EBF9-4721-B462-B1542DA85FDE}">
      <dgm:prSet/>
      <dgm:spPr/>
      <dgm:t>
        <a:bodyPr/>
        <a:lstStyle/>
        <a:p>
          <a:r>
            <a:rPr lang="fr-CA" b="1" dirty="0">
              <a:latin typeface="Candara" panose="020E0502030303020204" pitchFamily="34" charset="0"/>
            </a:rPr>
            <a:t>ESH : plus nombreux dans les sciences humaines (27 %), de l’administration (21 %) et de l’éducation (9 %)</a:t>
          </a:r>
          <a:endParaRPr lang="en-US" b="1" dirty="0">
            <a:latin typeface="Candara" panose="020E0502030303020204" pitchFamily="34" charset="0"/>
          </a:endParaRPr>
        </a:p>
      </dgm:t>
    </dgm:pt>
    <dgm:pt modelId="{31DE655B-7E17-47E2-839C-00BC71C492E7}" type="parTrans" cxnId="{DFEBB9EE-E860-415E-A118-DF921A0AFDC2}">
      <dgm:prSet/>
      <dgm:spPr/>
      <dgm:t>
        <a:bodyPr/>
        <a:lstStyle/>
        <a:p>
          <a:endParaRPr lang="en-US"/>
        </a:p>
      </dgm:t>
    </dgm:pt>
    <dgm:pt modelId="{1C7DDCA7-AE17-4F64-8191-C2A35C4D0C86}" type="sibTrans" cxnId="{DFEBB9EE-E860-415E-A118-DF921A0AFDC2}">
      <dgm:prSet/>
      <dgm:spPr/>
      <dgm:t>
        <a:bodyPr/>
        <a:lstStyle/>
        <a:p>
          <a:endParaRPr lang="en-US"/>
        </a:p>
      </dgm:t>
    </dgm:pt>
    <dgm:pt modelId="{9E060C16-25FD-4028-A373-35B2204299AD}">
      <dgm:prSet/>
      <dgm:spPr/>
      <dgm:t>
        <a:bodyPr/>
        <a:lstStyle/>
        <a:p>
          <a:r>
            <a:rPr lang="en-US" b="1" dirty="0">
              <a:latin typeface="Candara" panose="020E0502030303020204" pitchFamily="34" charset="0"/>
            </a:rPr>
            <a:t>Aspect ÉDI : de + </a:t>
          </a:r>
          <a:r>
            <a:rPr lang="en-US" b="1" dirty="0" err="1">
              <a:latin typeface="Candara" panose="020E0502030303020204" pitchFamily="34" charset="0"/>
            </a:rPr>
            <a:t>en</a:t>
          </a:r>
          <a:r>
            <a:rPr lang="en-US" b="1" dirty="0">
              <a:latin typeface="Candara" panose="020E0502030303020204" pitchFamily="34" charset="0"/>
            </a:rPr>
            <a:t> + </a:t>
          </a:r>
          <a:r>
            <a:rPr lang="en-US" b="1" dirty="0" err="1">
              <a:latin typeface="Candara" panose="020E0502030303020204" pitchFamily="34" charset="0"/>
            </a:rPr>
            <a:t>d’étudiant.e.s</a:t>
          </a:r>
          <a:r>
            <a:rPr lang="en-US" b="1" dirty="0">
              <a:latin typeface="Candara" panose="020E0502030303020204" pitchFamily="34" charset="0"/>
            </a:rPr>
            <a:t> </a:t>
          </a:r>
          <a:r>
            <a:rPr lang="en-US" b="1" dirty="0" err="1">
              <a:latin typeface="Candara" panose="020E0502030303020204" pitchFamily="34" charset="0"/>
            </a:rPr>
            <a:t>membres</a:t>
          </a:r>
          <a:r>
            <a:rPr lang="en-US" b="1" dirty="0">
              <a:latin typeface="Candara" panose="020E0502030303020204" pitchFamily="34" charset="0"/>
            </a:rPr>
            <a:t> des </a:t>
          </a:r>
          <a:r>
            <a:rPr lang="en-US" b="1" dirty="0" err="1">
              <a:latin typeface="Candara" panose="020E0502030303020204" pitchFamily="34" charset="0"/>
            </a:rPr>
            <a:t>groupes</a:t>
          </a:r>
          <a:r>
            <a:rPr lang="en-US" b="1" dirty="0">
              <a:latin typeface="Candara" panose="020E0502030303020204" pitchFamily="34" charset="0"/>
            </a:rPr>
            <a:t> </a:t>
          </a:r>
          <a:r>
            <a:rPr lang="en-US" b="1" dirty="0" err="1">
              <a:latin typeface="Candara" panose="020E0502030303020204" pitchFamily="34" charset="0"/>
            </a:rPr>
            <a:t>désignés</a:t>
          </a:r>
          <a:r>
            <a:rPr lang="en-US" b="1" dirty="0">
              <a:latin typeface="Candara" panose="020E0502030303020204" pitchFamily="34" charset="0"/>
            </a:rPr>
            <a:t> (femmes, </a:t>
          </a:r>
          <a:r>
            <a:rPr lang="en-US" b="1" dirty="0" err="1">
              <a:latin typeface="Candara" panose="020E0502030303020204" pitchFamily="34" charset="0"/>
            </a:rPr>
            <a:t>minorités</a:t>
          </a:r>
          <a:r>
            <a:rPr lang="en-US" b="1" dirty="0">
              <a:latin typeface="Candara" panose="020E0502030303020204" pitchFamily="34" charset="0"/>
            </a:rPr>
            <a:t> </a:t>
          </a:r>
          <a:r>
            <a:rPr lang="en-US" b="1" dirty="0" err="1">
              <a:latin typeface="Candara" panose="020E0502030303020204" pitchFamily="34" charset="0"/>
            </a:rPr>
            <a:t>visibles</a:t>
          </a:r>
          <a:r>
            <a:rPr lang="en-US" b="1" dirty="0">
              <a:latin typeface="Candara" panose="020E0502030303020204" pitchFamily="34" charset="0"/>
            </a:rPr>
            <a:t> </a:t>
          </a:r>
          <a:r>
            <a:rPr lang="en-US" b="1" dirty="0" err="1">
              <a:latin typeface="Candara" panose="020E0502030303020204" pitchFamily="34" charset="0"/>
            </a:rPr>
            <a:t>ou</a:t>
          </a:r>
          <a:r>
            <a:rPr lang="en-US" b="1" dirty="0">
              <a:latin typeface="Candara" panose="020E0502030303020204" pitchFamily="34" charset="0"/>
            </a:rPr>
            <a:t> </a:t>
          </a:r>
          <a:r>
            <a:rPr lang="en-US" b="1" dirty="0" err="1">
              <a:latin typeface="Candara" panose="020E0502030303020204" pitchFamily="34" charset="0"/>
            </a:rPr>
            <a:t>personnes</a:t>
          </a:r>
          <a:r>
            <a:rPr lang="en-US" b="1" dirty="0">
              <a:latin typeface="Candara" panose="020E0502030303020204" pitchFamily="34" charset="0"/>
            </a:rPr>
            <a:t> </a:t>
          </a:r>
          <a:r>
            <a:rPr lang="en-US" b="1" dirty="0" err="1">
              <a:latin typeface="Candara" panose="020E0502030303020204" pitchFamily="34" charset="0"/>
            </a:rPr>
            <a:t>racisées</a:t>
          </a:r>
          <a:r>
            <a:rPr lang="en-US" b="1" dirty="0">
              <a:latin typeface="Candara" panose="020E0502030303020204" pitchFamily="34" charset="0"/>
            </a:rPr>
            <a:t>, </a:t>
          </a:r>
          <a:r>
            <a:rPr lang="en-US" b="1" dirty="0" err="1">
              <a:latin typeface="Candara" panose="020E0502030303020204" pitchFamily="34" charset="0"/>
            </a:rPr>
            <a:t>personnes</a:t>
          </a:r>
          <a:r>
            <a:rPr lang="en-US" b="1" dirty="0">
              <a:latin typeface="Candara" panose="020E0502030303020204" pitchFamily="34" charset="0"/>
            </a:rPr>
            <a:t> </a:t>
          </a:r>
          <a:r>
            <a:rPr lang="en-US" b="1" dirty="0" err="1">
              <a:latin typeface="Candara" panose="020E0502030303020204" pitchFamily="34" charset="0"/>
            </a:rPr>
            <a:t>en</a:t>
          </a:r>
          <a:r>
            <a:rPr lang="en-US" b="1" dirty="0">
              <a:latin typeface="Candara" panose="020E0502030303020204" pitchFamily="34" charset="0"/>
            </a:rPr>
            <a:t> situation de handicap, </a:t>
          </a:r>
          <a:r>
            <a:rPr lang="en-US" b="1" dirty="0" err="1">
              <a:latin typeface="Candara" panose="020E0502030303020204" pitchFamily="34" charset="0"/>
            </a:rPr>
            <a:t>Autochtones</a:t>
          </a:r>
          <a:r>
            <a:rPr lang="en-US" b="1" dirty="0">
              <a:latin typeface="Candara" panose="020E0502030303020204" pitchFamily="34" charset="0"/>
            </a:rPr>
            <a:t>, etc.)</a:t>
          </a:r>
        </a:p>
      </dgm:t>
    </dgm:pt>
    <dgm:pt modelId="{6BA52E74-382F-481B-8DCC-9BC38809A923}" type="parTrans" cxnId="{D3955D75-29A0-4403-95E4-D795DDABE545}">
      <dgm:prSet/>
      <dgm:spPr/>
      <dgm:t>
        <a:bodyPr/>
        <a:lstStyle/>
        <a:p>
          <a:endParaRPr lang="fr-CA"/>
        </a:p>
      </dgm:t>
    </dgm:pt>
    <dgm:pt modelId="{AA178DB9-1D60-4019-B21A-6AD7B9283934}" type="sibTrans" cxnId="{D3955D75-29A0-4403-95E4-D795DDABE545}">
      <dgm:prSet/>
      <dgm:spPr/>
      <dgm:t>
        <a:bodyPr/>
        <a:lstStyle/>
        <a:p>
          <a:endParaRPr lang="fr-CA"/>
        </a:p>
      </dgm:t>
    </dgm:pt>
    <dgm:pt modelId="{54B905F5-FBAD-4A3B-BD9F-4ACFE8B70ECC}" type="pres">
      <dgm:prSet presAssocID="{FCD5E73F-50D0-4A9B-8B5E-3C81DEBA71F4}" presName="linear" presStyleCnt="0">
        <dgm:presLayoutVars>
          <dgm:animLvl val="lvl"/>
          <dgm:resizeHandles val="exact"/>
        </dgm:presLayoutVars>
      </dgm:prSet>
      <dgm:spPr/>
    </dgm:pt>
    <dgm:pt modelId="{56C008D9-584B-4418-98BE-4775ACA47421}" type="pres">
      <dgm:prSet presAssocID="{F07A1734-FACE-4526-BAF5-BBDD7B7AEC8D}" presName="parentText" presStyleLbl="node1" presStyleIdx="0" presStyleCnt="6" custScaleY="148831">
        <dgm:presLayoutVars>
          <dgm:chMax val="0"/>
          <dgm:bulletEnabled val="1"/>
        </dgm:presLayoutVars>
      </dgm:prSet>
      <dgm:spPr/>
    </dgm:pt>
    <dgm:pt modelId="{A0D72FFD-2358-4DC0-9074-D4094D188F5D}" type="pres">
      <dgm:prSet presAssocID="{1D633676-29D8-4D13-A907-AB155989B49D}" presName="spacer" presStyleCnt="0"/>
      <dgm:spPr/>
    </dgm:pt>
    <dgm:pt modelId="{E8408A14-BC83-4FE8-BC3F-0F36A4F08A87}" type="pres">
      <dgm:prSet presAssocID="{11E62700-C654-4CF5-B8FF-717C73CC1F41}" presName="parentText" presStyleLbl="node1" presStyleIdx="1" presStyleCnt="6">
        <dgm:presLayoutVars>
          <dgm:chMax val="0"/>
          <dgm:bulletEnabled val="1"/>
        </dgm:presLayoutVars>
      </dgm:prSet>
      <dgm:spPr/>
    </dgm:pt>
    <dgm:pt modelId="{C849D45C-5EFE-496B-B4A3-A07FBB1DC97D}" type="pres">
      <dgm:prSet presAssocID="{25EDF932-3731-4BDC-8A58-297306944DA1}" presName="spacer" presStyleCnt="0"/>
      <dgm:spPr/>
    </dgm:pt>
    <dgm:pt modelId="{62663EDD-BA89-4782-867D-77663463F1DA}" type="pres">
      <dgm:prSet presAssocID="{9378C0FD-A8DB-4F51-8EDB-5FF6156EC08B}" presName="parentText" presStyleLbl="node1" presStyleIdx="2" presStyleCnt="6">
        <dgm:presLayoutVars>
          <dgm:chMax val="0"/>
          <dgm:bulletEnabled val="1"/>
        </dgm:presLayoutVars>
      </dgm:prSet>
      <dgm:spPr/>
    </dgm:pt>
    <dgm:pt modelId="{7F27EC21-5F22-4195-84B7-8475737097B2}" type="pres">
      <dgm:prSet presAssocID="{ECD0877B-87EB-4309-B8CB-17E43F1835B6}" presName="spacer" presStyleCnt="0"/>
      <dgm:spPr/>
    </dgm:pt>
    <dgm:pt modelId="{BBC07BFB-81B7-4538-8DCE-31A8A82ED398}" type="pres">
      <dgm:prSet presAssocID="{907D770B-F80F-4E21-B435-F9A556BF6C03}" presName="parentText" presStyleLbl="node1" presStyleIdx="3" presStyleCnt="6">
        <dgm:presLayoutVars>
          <dgm:chMax val="0"/>
          <dgm:bulletEnabled val="1"/>
        </dgm:presLayoutVars>
      </dgm:prSet>
      <dgm:spPr/>
    </dgm:pt>
    <dgm:pt modelId="{507F7270-134C-4A82-A0D6-24286A2F509B}" type="pres">
      <dgm:prSet presAssocID="{FEE16652-55D6-43AE-8553-87DD8F2BC1F3}" presName="spacer" presStyleCnt="0"/>
      <dgm:spPr/>
    </dgm:pt>
    <dgm:pt modelId="{AB6A4CC7-E40C-497A-B998-3FEA44072BFC}" type="pres">
      <dgm:prSet presAssocID="{08FAD1F1-EBF9-4721-B462-B1542DA85FDE}" presName="parentText" presStyleLbl="node1" presStyleIdx="4" presStyleCnt="6">
        <dgm:presLayoutVars>
          <dgm:chMax val="0"/>
          <dgm:bulletEnabled val="1"/>
        </dgm:presLayoutVars>
      </dgm:prSet>
      <dgm:spPr/>
    </dgm:pt>
    <dgm:pt modelId="{9C4E0E8E-74E2-4994-8E5D-274B2382D224}" type="pres">
      <dgm:prSet presAssocID="{1C7DDCA7-AE17-4F64-8191-C2A35C4D0C86}" presName="spacer" presStyleCnt="0"/>
      <dgm:spPr/>
    </dgm:pt>
    <dgm:pt modelId="{78E235AD-EDF3-40A4-A381-680113C224F5}" type="pres">
      <dgm:prSet presAssocID="{9E060C16-25FD-4028-A373-35B2204299AD}" presName="parentText" presStyleLbl="node1" presStyleIdx="5" presStyleCnt="6">
        <dgm:presLayoutVars>
          <dgm:chMax val="0"/>
          <dgm:bulletEnabled val="1"/>
        </dgm:presLayoutVars>
      </dgm:prSet>
      <dgm:spPr/>
    </dgm:pt>
  </dgm:ptLst>
  <dgm:cxnLst>
    <dgm:cxn modelId="{DCA88104-C5C9-4198-A333-8CA4A840659D}" type="presOf" srcId="{08FAD1F1-EBF9-4721-B462-B1542DA85FDE}" destId="{AB6A4CC7-E40C-497A-B998-3FEA44072BFC}" srcOrd="0" destOrd="0" presId="urn:microsoft.com/office/officeart/2005/8/layout/vList2"/>
    <dgm:cxn modelId="{2D258405-5763-428E-907F-CC135B174724}" type="presOf" srcId="{FCD5E73F-50D0-4A9B-8B5E-3C81DEBA71F4}" destId="{54B905F5-FBAD-4A3B-BD9F-4ACFE8B70ECC}" srcOrd="0" destOrd="0" presId="urn:microsoft.com/office/officeart/2005/8/layout/vList2"/>
    <dgm:cxn modelId="{DC244521-1C64-4178-AD24-94637F4BBB16}" type="presOf" srcId="{9378C0FD-A8DB-4F51-8EDB-5FF6156EC08B}" destId="{62663EDD-BA89-4782-867D-77663463F1DA}" srcOrd="0" destOrd="0" presId="urn:microsoft.com/office/officeart/2005/8/layout/vList2"/>
    <dgm:cxn modelId="{1668CD2C-0892-48AB-A927-3012B3FFEE73}" srcId="{FCD5E73F-50D0-4A9B-8B5E-3C81DEBA71F4}" destId="{907D770B-F80F-4E21-B435-F9A556BF6C03}" srcOrd="3" destOrd="0" parTransId="{83E281CF-50BF-4CC1-87DF-1126C515FFE7}" sibTransId="{FEE16652-55D6-43AE-8553-87DD8F2BC1F3}"/>
    <dgm:cxn modelId="{CBDECA68-29AD-4005-968A-9A83EA2D2D10}" srcId="{FCD5E73F-50D0-4A9B-8B5E-3C81DEBA71F4}" destId="{F07A1734-FACE-4526-BAF5-BBDD7B7AEC8D}" srcOrd="0" destOrd="0" parTransId="{DD2A55C3-00A0-4F27-A3F9-A23E2EFB32BC}" sibTransId="{1D633676-29D8-4D13-A907-AB155989B49D}"/>
    <dgm:cxn modelId="{AC13166F-D4B0-449D-AF6F-FB088610E428}" srcId="{FCD5E73F-50D0-4A9B-8B5E-3C81DEBA71F4}" destId="{11E62700-C654-4CF5-B8FF-717C73CC1F41}" srcOrd="1" destOrd="0" parTransId="{338AACA5-3D4F-4A63-B601-FD6997204B9A}" sibTransId="{25EDF932-3731-4BDC-8A58-297306944DA1}"/>
    <dgm:cxn modelId="{B6120975-FA36-4927-8328-4DF12290B349}" type="presOf" srcId="{907D770B-F80F-4E21-B435-F9A556BF6C03}" destId="{BBC07BFB-81B7-4538-8DCE-31A8A82ED398}" srcOrd="0" destOrd="0" presId="urn:microsoft.com/office/officeart/2005/8/layout/vList2"/>
    <dgm:cxn modelId="{D3955D75-29A0-4403-95E4-D795DDABE545}" srcId="{FCD5E73F-50D0-4A9B-8B5E-3C81DEBA71F4}" destId="{9E060C16-25FD-4028-A373-35B2204299AD}" srcOrd="5" destOrd="0" parTransId="{6BA52E74-382F-481B-8DCC-9BC38809A923}" sibTransId="{AA178DB9-1D60-4019-B21A-6AD7B9283934}"/>
    <dgm:cxn modelId="{C041FD59-ECE3-423D-8667-89C8186DF270}" srcId="{FCD5E73F-50D0-4A9B-8B5E-3C81DEBA71F4}" destId="{9378C0FD-A8DB-4F51-8EDB-5FF6156EC08B}" srcOrd="2" destOrd="0" parTransId="{58EC4125-0569-4B0A-963F-A19B4184BFF8}" sibTransId="{ECD0877B-87EB-4309-B8CB-17E43F1835B6}"/>
    <dgm:cxn modelId="{4D406DB6-6B15-4926-80B1-AA838C4EDFBA}" type="presOf" srcId="{11E62700-C654-4CF5-B8FF-717C73CC1F41}" destId="{E8408A14-BC83-4FE8-BC3F-0F36A4F08A87}" srcOrd="0" destOrd="0" presId="urn:microsoft.com/office/officeart/2005/8/layout/vList2"/>
    <dgm:cxn modelId="{A82B0FE9-6A0A-4FE9-BD0C-A2FE06B32176}" type="presOf" srcId="{F07A1734-FACE-4526-BAF5-BBDD7B7AEC8D}" destId="{56C008D9-584B-4418-98BE-4775ACA47421}" srcOrd="0" destOrd="0" presId="urn:microsoft.com/office/officeart/2005/8/layout/vList2"/>
    <dgm:cxn modelId="{381083EB-A31C-4018-8C3B-8ACD2368A721}" type="presOf" srcId="{9E060C16-25FD-4028-A373-35B2204299AD}" destId="{78E235AD-EDF3-40A4-A381-680113C224F5}" srcOrd="0" destOrd="0" presId="urn:microsoft.com/office/officeart/2005/8/layout/vList2"/>
    <dgm:cxn modelId="{DFEBB9EE-E860-415E-A118-DF921A0AFDC2}" srcId="{FCD5E73F-50D0-4A9B-8B5E-3C81DEBA71F4}" destId="{08FAD1F1-EBF9-4721-B462-B1542DA85FDE}" srcOrd="4" destOrd="0" parTransId="{31DE655B-7E17-47E2-839C-00BC71C492E7}" sibTransId="{1C7DDCA7-AE17-4F64-8191-C2A35C4D0C86}"/>
    <dgm:cxn modelId="{741F4FE9-B9A1-4BF2-AE27-CC6E3D3C4336}" type="presParOf" srcId="{54B905F5-FBAD-4A3B-BD9F-4ACFE8B70ECC}" destId="{56C008D9-584B-4418-98BE-4775ACA47421}" srcOrd="0" destOrd="0" presId="urn:microsoft.com/office/officeart/2005/8/layout/vList2"/>
    <dgm:cxn modelId="{91F15223-75F7-4DE1-8848-93C4AF13E479}" type="presParOf" srcId="{54B905F5-FBAD-4A3B-BD9F-4ACFE8B70ECC}" destId="{A0D72FFD-2358-4DC0-9074-D4094D188F5D}" srcOrd="1" destOrd="0" presId="urn:microsoft.com/office/officeart/2005/8/layout/vList2"/>
    <dgm:cxn modelId="{170B09DD-90F8-4793-9B8B-9DCAFED68FDA}" type="presParOf" srcId="{54B905F5-FBAD-4A3B-BD9F-4ACFE8B70ECC}" destId="{E8408A14-BC83-4FE8-BC3F-0F36A4F08A87}" srcOrd="2" destOrd="0" presId="urn:microsoft.com/office/officeart/2005/8/layout/vList2"/>
    <dgm:cxn modelId="{75B89BEF-DAD9-4E1E-98DF-C5B30E9A72FF}" type="presParOf" srcId="{54B905F5-FBAD-4A3B-BD9F-4ACFE8B70ECC}" destId="{C849D45C-5EFE-496B-B4A3-A07FBB1DC97D}" srcOrd="3" destOrd="0" presId="urn:microsoft.com/office/officeart/2005/8/layout/vList2"/>
    <dgm:cxn modelId="{769714ED-F9B2-4206-8C10-CD84A9DA8EF7}" type="presParOf" srcId="{54B905F5-FBAD-4A3B-BD9F-4ACFE8B70ECC}" destId="{62663EDD-BA89-4782-867D-77663463F1DA}" srcOrd="4" destOrd="0" presId="urn:microsoft.com/office/officeart/2005/8/layout/vList2"/>
    <dgm:cxn modelId="{09796D0E-E218-4966-ABFA-E074226BC7D7}" type="presParOf" srcId="{54B905F5-FBAD-4A3B-BD9F-4ACFE8B70ECC}" destId="{7F27EC21-5F22-4195-84B7-8475737097B2}" srcOrd="5" destOrd="0" presId="urn:microsoft.com/office/officeart/2005/8/layout/vList2"/>
    <dgm:cxn modelId="{337163F1-283E-4508-94F2-0EC2A6283933}" type="presParOf" srcId="{54B905F5-FBAD-4A3B-BD9F-4ACFE8B70ECC}" destId="{BBC07BFB-81B7-4538-8DCE-31A8A82ED398}" srcOrd="6" destOrd="0" presId="urn:microsoft.com/office/officeart/2005/8/layout/vList2"/>
    <dgm:cxn modelId="{2FBD429F-BA48-4F04-8C7E-24E347455F84}" type="presParOf" srcId="{54B905F5-FBAD-4A3B-BD9F-4ACFE8B70ECC}" destId="{507F7270-134C-4A82-A0D6-24286A2F509B}" srcOrd="7" destOrd="0" presId="urn:microsoft.com/office/officeart/2005/8/layout/vList2"/>
    <dgm:cxn modelId="{38ABE732-46E2-44EB-8754-C433BBD99D1A}" type="presParOf" srcId="{54B905F5-FBAD-4A3B-BD9F-4ACFE8B70ECC}" destId="{AB6A4CC7-E40C-497A-B998-3FEA44072BFC}" srcOrd="8" destOrd="0" presId="urn:microsoft.com/office/officeart/2005/8/layout/vList2"/>
    <dgm:cxn modelId="{41F76A8C-2E12-493E-806A-66E20F592F62}" type="presParOf" srcId="{54B905F5-FBAD-4A3B-BD9F-4ACFE8B70ECC}" destId="{9C4E0E8E-74E2-4994-8E5D-274B2382D224}" srcOrd="9" destOrd="0" presId="urn:microsoft.com/office/officeart/2005/8/layout/vList2"/>
    <dgm:cxn modelId="{AE04A0F0-AF4C-4A05-80B3-52E1487AFF17}" type="presParOf" srcId="{54B905F5-FBAD-4A3B-BD9F-4ACFE8B70ECC}" destId="{78E235AD-EDF3-40A4-A381-680113C224F5}"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3B289F-B196-444C-8C2F-CB514F2DA810}"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F06187FA-02E0-4FF2-BCF8-63F10C289B52}">
      <dgm:prSet/>
      <dgm:spPr/>
      <dgm:t>
        <a:bodyPr/>
        <a:lstStyle/>
        <a:p>
          <a:r>
            <a:rPr lang="fr-CA" dirty="0"/>
            <a:t>Depuis 2018, les établissements d’enseignement supérieur québécois ont l’obligation de se conformer à des normes en matière d’accessibilité Web, à la fois pour les sites publics, les intranets et les extranets. </a:t>
          </a:r>
          <a:endParaRPr lang="en-US" dirty="0"/>
        </a:p>
      </dgm:t>
    </dgm:pt>
    <dgm:pt modelId="{E71AE28F-6FA4-4E50-A554-860CACE6E920}" type="parTrans" cxnId="{648A451C-B180-45CC-A81C-B0BFE0F83A60}">
      <dgm:prSet/>
      <dgm:spPr/>
      <dgm:t>
        <a:bodyPr/>
        <a:lstStyle/>
        <a:p>
          <a:endParaRPr lang="en-US"/>
        </a:p>
      </dgm:t>
    </dgm:pt>
    <dgm:pt modelId="{60B8AD56-5973-42E3-B5E8-9AA85AD8576C}" type="sibTrans" cxnId="{648A451C-B180-45CC-A81C-B0BFE0F83A60}">
      <dgm:prSet/>
      <dgm:spPr/>
      <dgm:t>
        <a:bodyPr/>
        <a:lstStyle/>
        <a:p>
          <a:endParaRPr lang="en-US"/>
        </a:p>
      </dgm:t>
    </dgm:pt>
    <dgm:pt modelId="{987A1AE3-8877-4917-A1ED-B42E43B7DDF4}">
      <dgm:prSet/>
      <dgm:spPr/>
      <dgm:t>
        <a:bodyPr/>
        <a:lstStyle/>
        <a:p>
          <a:r>
            <a:rPr lang="fr-CA"/>
            <a:t>Les normes s’appliquent à l’ensemble des contenus Web, y compris les documents téléchargeables et le multimédia.</a:t>
          </a:r>
          <a:endParaRPr lang="en-US"/>
        </a:p>
      </dgm:t>
    </dgm:pt>
    <dgm:pt modelId="{76DBDD9B-A6B3-4764-A585-EAF9E2F6A56C}" type="parTrans" cxnId="{B9C85CF5-601F-4AF8-BEBF-29EB119874B4}">
      <dgm:prSet/>
      <dgm:spPr/>
      <dgm:t>
        <a:bodyPr/>
        <a:lstStyle/>
        <a:p>
          <a:endParaRPr lang="en-US"/>
        </a:p>
      </dgm:t>
    </dgm:pt>
    <dgm:pt modelId="{DCBF81DD-E347-473F-8375-A69A88A582FE}" type="sibTrans" cxnId="{B9C85CF5-601F-4AF8-BEBF-29EB119874B4}">
      <dgm:prSet/>
      <dgm:spPr/>
      <dgm:t>
        <a:bodyPr/>
        <a:lstStyle/>
        <a:p>
          <a:endParaRPr lang="en-US"/>
        </a:p>
      </dgm:t>
    </dgm:pt>
    <dgm:pt modelId="{5E0837D8-B692-4FEF-888C-95896E233AD8}">
      <dgm:prSet/>
      <dgm:spPr/>
      <dgm:t>
        <a:bodyPr/>
        <a:lstStyle/>
        <a:p>
          <a:r>
            <a:rPr lang="fr-CA" dirty="0"/>
            <a:t>Un contenu ou un service sur le Web est considéré comme accessible lorsque toute personne, peu importe ses incapacités (ex.: visuelles, motrices, cognitives) peut le comprendre, y naviguer et interagir avec lui (Secrétariat du Conseil du Trésor, 2009).</a:t>
          </a:r>
        </a:p>
      </dgm:t>
    </dgm:pt>
    <dgm:pt modelId="{22282CB8-65BA-4752-AA79-096073FC0403}" type="parTrans" cxnId="{BABEBB90-1638-42B7-A3A5-A955088F30D8}">
      <dgm:prSet/>
      <dgm:spPr/>
      <dgm:t>
        <a:bodyPr/>
        <a:lstStyle/>
        <a:p>
          <a:endParaRPr lang="en-US"/>
        </a:p>
      </dgm:t>
    </dgm:pt>
    <dgm:pt modelId="{DE1240F6-C56D-43CC-8C8B-FBBC2E0F4A98}" type="sibTrans" cxnId="{BABEBB90-1638-42B7-A3A5-A955088F30D8}">
      <dgm:prSet/>
      <dgm:spPr/>
      <dgm:t>
        <a:bodyPr/>
        <a:lstStyle/>
        <a:p>
          <a:endParaRPr lang="en-US"/>
        </a:p>
      </dgm:t>
    </dgm:pt>
    <dgm:pt modelId="{331068C9-A058-4917-99E2-1DF67304003E}" type="pres">
      <dgm:prSet presAssocID="{183B289F-B196-444C-8C2F-CB514F2DA810}" presName="outerComposite" presStyleCnt="0">
        <dgm:presLayoutVars>
          <dgm:chMax val="5"/>
          <dgm:dir/>
          <dgm:resizeHandles val="exact"/>
        </dgm:presLayoutVars>
      </dgm:prSet>
      <dgm:spPr/>
    </dgm:pt>
    <dgm:pt modelId="{463AC833-72E3-483A-B266-384C43295C29}" type="pres">
      <dgm:prSet presAssocID="{183B289F-B196-444C-8C2F-CB514F2DA810}" presName="dummyMaxCanvas" presStyleCnt="0">
        <dgm:presLayoutVars/>
      </dgm:prSet>
      <dgm:spPr/>
    </dgm:pt>
    <dgm:pt modelId="{A0125BD8-5A56-4AA7-8603-BC79B1166730}" type="pres">
      <dgm:prSet presAssocID="{183B289F-B196-444C-8C2F-CB514F2DA810}" presName="ThreeNodes_1" presStyleLbl="node1" presStyleIdx="0" presStyleCnt="3" custLinFactNeighborX="-2728" custLinFactNeighborY="-21126">
        <dgm:presLayoutVars>
          <dgm:bulletEnabled val="1"/>
        </dgm:presLayoutVars>
      </dgm:prSet>
      <dgm:spPr/>
    </dgm:pt>
    <dgm:pt modelId="{585575B3-FB58-4027-82AE-5B7AFDA335F7}" type="pres">
      <dgm:prSet presAssocID="{183B289F-B196-444C-8C2F-CB514F2DA810}" presName="ThreeNodes_2" presStyleLbl="node1" presStyleIdx="1" presStyleCnt="3">
        <dgm:presLayoutVars>
          <dgm:bulletEnabled val="1"/>
        </dgm:presLayoutVars>
      </dgm:prSet>
      <dgm:spPr/>
    </dgm:pt>
    <dgm:pt modelId="{1BCC6AD7-E6C6-4F9C-9A12-0980B50C8F50}" type="pres">
      <dgm:prSet presAssocID="{183B289F-B196-444C-8C2F-CB514F2DA810}" presName="ThreeNodes_3" presStyleLbl="node1" presStyleIdx="2" presStyleCnt="3">
        <dgm:presLayoutVars>
          <dgm:bulletEnabled val="1"/>
        </dgm:presLayoutVars>
      </dgm:prSet>
      <dgm:spPr/>
    </dgm:pt>
    <dgm:pt modelId="{9743A407-AF6C-4AEE-9A8F-6ED1E63F2739}" type="pres">
      <dgm:prSet presAssocID="{183B289F-B196-444C-8C2F-CB514F2DA810}" presName="ThreeConn_1-2" presStyleLbl="fgAccFollowNode1" presStyleIdx="0" presStyleCnt="2">
        <dgm:presLayoutVars>
          <dgm:bulletEnabled val="1"/>
        </dgm:presLayoutVars>
      </dgm:prSet>
      <dgm:spPr/>
    </dgm:pt>
    <dgm:pt modelId="{2804FCBE-952B-4C59-9C8E-E6ED0F27C3E7}" type="pres">
      <dgm:prSet presAssocID="{183B289F-B196-444C-8C2F-CB514F2DA810}" presName="ThreeConn_2-3" presStyleLbl="fgAccFollowNode1" presStyleIdx="1" presStyleCnt="2">
        <dgm:presLayoutVars>
          <dgm:bulletEnabled val="1"/>
        </dgm:presLayoutVars>
      </dgm:prSet>
      <dgm:spPr/>
    </dgm:pt>
    <dgm:pt modelId="{FE85908A-6074-4CA8-A2A8-F283E52EF50C}" type="pres">
      <dgm:prSet presAssocID="{183B289F-B196-444C-8C2F-CB514F2DA810}" presName="ThreeNodes_1_text" presStyleLbl="node1" presStyleIdx="2" presStyleCnt="3">
        <dgm:presLayoutVars>
          <dgm:bulletEnabled val="1"/>
        </dgm:presLayoutVars>
      </dgm:prSet>
      <dgm:spPr/>
    </dgm:pt>
    <dgm:pt modelId="{821297E7-D0F6-41DE-9F17-487ACB4968A1}" type="pres">
      <dgm:prSet presAssocID="{183B289F-B196-444C-8C2F-CB514F2DA810}" presName="ThreeNodes_2_text" presStyleLbl="node1" presStyleIdx="2" presStyleCnt="3">
        <dgm:presLayoutVars>
          <dgm:bulletEnabled val="1"/>
        </dgm:presLayoutVars>
      </dgm:prSet>
      <dgm:spPr/>
    </dgm:pt>
    <dgm:pt modelId="{737C3860-053E-4F7F-AA2A-9C18871A9A05}" type="pres">
      <dgm:prSet presAssocID="{183B289F-B196-444C-8C2F-CB514F2DA810}" presName="ThreeNodes_3_text" presStyleLbl="node1" presStyleIdx="2" presStyleCnt="3">
        <dgm:presLayoutVars>
          <dgm:bulletEnabled val="1"/>
        </dgm:presLayoutVars>
      </dgm:prSet>
      <dgm:spPr/>
    </dgm:pt>
  </dgm:ptLst>
  <dgm:cxnLst>
    <dgm:cxn modelId="{648A451C-B180-45CC-A81C-B0BFE0F83A60}" srcId="{183B289F-B196-444C-8C2F-CB514F2DA810}" destId="{F06187FA-02E0-4FF2-BCF8-63F10C289B52}" srcOrd="0" destOrd="0" parTransId="{E71AE28F-6FA4-4E50-A554-860CACE6E920}" sibTransId="{60B8AD56-5973-42E3-B5E8-9AA85AD8576C}"/>
    <dgm:cxn modelId="{2CD9FD31-1BDA-4B26-BEDF-0A4DE287D1F9}" type="presOf" srcId="{987A1AE3-8877-4917-A1ED-B42E43B7DDF4}" destId="{821297E7-D0F6-41DE-9F17-487ACB4968A1}" srcOrd="1" destOrd="0" presId="urn:microsoft.com/office/officeart/2005/8/layout/vProcess5"/>
    <dgm:cxn modelId="{0A32423F-71C3-4981-A3C6-4C2CEB20581F}" type="presOf" srcId="{60B8AD56-5973-42E3-B5E8-9AA85AD8576C}" destId="{9743A407-AF6C-4AEE-9A8F-6ED1E63F2739}" srcOrd="0" destOrd="0" presId="urn:microsoft.com/office/officeart/2005/8/layout/vProcess5"/>
    <dgm:cxn modelId="{8AFC9E68-1487-4EF8-95C3-CE398EAEB1C5}" type="presOf" srcId="{5E0837D8-B692-4FEF-888C-95896E233AD8}" destId="{1BCC6AD7-E6C6-4F9C-9A12-0980B50C8F50}" srcOrd="0" destOrd="0" presId="urn:microsoft.com/office/officeart/2005/8/layout/vProcess5"/>
    <dgm:cxn modelId="{FCA7C95A-CF89-49E8-9074-1326E640D430}" type="presOf" srcId="{183B289F-B196-444C-8C2F-CB514F2DA810}" destId="{331068C9-A058-4917-99E2-1DF67304003E}" srcOrd="0" destOrd="0" presId="urn:microsoft.com/office/officeart/2005/8/layout/vProcess5"/>
    <dgm:cxn modelId="{D20EFA89-A96D-4C53-8396-38E2D0BB7BF8}" type="presOf" srcId="{F06187FA-02E0-4FF2-BCF8-63F10C289B52}" destId="{A0125BD8-5A56-4AA7-8603-BC79B1166730}" srcOrd="0" destOrd="0" presId="urn:microsoft.com/office/officeart/2005/8/layout/vProcess5"/>
    <dgm:cxn modelId="{BABEBB90-1638-42B7-A3A5-A955088F30D8}" srcId="{183B289F-B196-444C-8C2F-CB514F2DA810}" destId="{5E0837D8-B692-4FEF-888C-95896E233AD8}" srcOrd="2" destOrd="0" parTransId="{22282CB8-65BA-4752-AA79-096073FC0403}" sibTransId="{DE1240F6-C56D-43CC-8C8B-FBBC2E0F4A98}"/>
    <dgm:cxn modelId="{96BFA1B9-F72C-48E9-9D2C-87003A287083}" type="presOf" srcId="{5E0837D8-B692-4FEF-888C-95896E233AD8}" destId="{737C3860-053E-4F7F-AA2A-9C18871A9A05}" srcOrd="1" destOrd="0" presId="urn:microsoft.com/office/officeart/2005/8/layout/vProcess5"/>
    <dgm:cxn modelId="{5E2912D2-791B-4D05-A458-7F171CB4D57D}" type="presOf" srcId="{F06187FA-02E0-4FF2-BCF8-63F10C289B52}" destId="{FE85908A-6074-4CA8-A2A8-F283E52EF50C}" srcOrd="1" destOrd="0" presId="urn:microsoft.com/office/officeart/2005/8/layout/vProcess5"/>
    <dgm:cxn modelId="{276EECF0-B524-4B5E-95B9-0656FEEF5DB5}" type="presOf" srcId="{987A1AE3-8877-4917-A1ED-B42E43B7DDF4}" destId="{585575B3-FB58-4027-82AE-5B7AFDA335F7}" srcOrd="0" destOrd="0" presId="urn:microsoft.com/office/officeart/2005/8/layout/vProcess5"/>
    <dgm:cxn modelId="{B9C85CF5-601F-4AF8-BEBF-29EB119874B4}" srcId="{183B289F-B196-444C-8C2F-CB514F2DA810}" destId="{987A1AE3-8877-4917-A1ED-B42E43B7DDF4}" srcOrd="1" destOrd="0" parTransId="{76DBDD9B-A6B3-4764-A585-EAF9E2F6A56C}" sibTransId="{DCBF81DD-E347-473F-8375-A69A88A582FE}"/>
    <dgm:cxn modelId="{DF8EA1F6-2091-46B3-9862-BD27E5B62A4F}" type="presOf" srcId="{DCBF81DD-E347-473F-8375-A69A88A582FE}" destId="{2804FCBE-952B-4C59-9C8E-E6ED0F27C3E7}" srcOrd="0" destOrd="0" presId="urn:microsoft.com/office/officeart/2005/8/layout/vProcess5"/>
    <dgm:cxn modelId="{B8AB163F-6DD8-4AD5-9A05-0778EAFC5AC6}" type="presParOf" srcId="{331068C9-A058-4917-99E2-1DF67304003E}" destId="{463AC833-72E3-483A-B266-384C43295C29}" srcOrd="0" destOrd="0" presId="urn:microsoft.com/office/officeart/2005/8/layout/vProcess5"/>
    <dgm:cxn modelId="{DB565660-D044-4667-A32B-02DC2E36D697}" type="presParOf" srcId="{331068C9-A058-4917-99E2-1DF67304003E}" destId="{A0125BD8-5A56-4AA7-8603-BC79B1166730}" srcOrd="1" destOrd="0" presId="urn:microsoft.com/office/officeart/2005/8/layout/vProcess5"/>
    <dgm:cxn modelId="{9F5CC266-5C66-46E7-A054-CD5F9316415C}" type="presParOf" srcId="{331068C9-A058-4917-99E2-1DF67304003E}" destId="{585575B3-FB58-4027-82AE-5B7AFDA335F7}" srcOrd="2" destOrd="0" presId="urn:microsoft.com/office/officeart/2005/8/layout/vProcess5"/>
    <dgm:cxn modelId="{610F3B8E-F4DB-4917-A063-FD3D23B9BBF9}" type="presParOf" srcId="{331068C9-A058-4917-99E2-1DF67304003E}" destId="{1BCC6AD7-E6C6-4F9C-9A12-0980B50C8F50}" srcOrd="3" destOrd="0" presId="urn:microsoft.com/office/officeart/2005/8/layout/vProcess5"/>
    <dgm:cxn modelId="{D075D522-809F-4BF9-A3B5-7EA4149CD8BA}" type="presParOf" srcId="{331068C9-A058-4917-99E2-1DF67304003E}" destId="{9743A407-AF6C-4AEE-9A8F-6ED1E63F2739}" srcOrd="4" destOrd="0" presId="urn:microsoft.com/office/officeart/2005/8/layout/vProcess5"/>
    <dgm:cxn modelId="{A9A950AE-F868-4A08-A614-92D2784EE8C8}" type="presParOf" srcId="{331068C9-A058-4917-99E2-1DF67304003E}" destId="{2804FCBE-952B-4C59-9C8E-E6ED0F27C3E7}" srcOrd="5" destOrd="0" presId="urn:microsoft.com/office/officeart/2005/8/layout/vProcess5"/>
    <dgm:cxn modelId="{E3C3EBCC-6B62-43A4-9F9B-E3D1C2B697C2}" type="presParOf" srcId="{331068C9-A058-4917-99E2-1DF67304003E}" destId="{FE85908A-6074-4CA8-A2A8-F283E52EF50C}" srcOrd="6" destOrd="0" presId="urn:microsoft.com/office/officeart/2005/8/layout/vProcess5"/>
    <dgm:cxn modelId="{95C8079D-2543-4F4E-8019-C3B6E4C9FB4F}" type="presParOf" srcId="{331068C9-A058-4917-99E2-1DF67304003E}" destId="{821297E7-D0F6-41DE-9F17-487ACB4968A1}" srcOrd="7" destOrd="0" presId="urn:microsoft.com/office/officeart/2005/8/layout/vProcess5"/>
    <dgm:cxn modelId="{1C313D04-3B33-4DE1-941F-7F3CF0BDDD07}" type="presParOf" srcId="{331068C9-A058-4917-99E2-1DF67304003E}" destId="{737C3860-053E-4F7F-AA2A-9C18871A9A05}"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329CA6B-F3D5-48B5-A80A-56618424CDE2}"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DF7DCD99-2B98-47EC-924C-938493A873A8}">
      <dgm:prSet/>
      <dgm:spPr/>
      <dgm:t>
        <a:bodyPr/>
        <a:lstStyle/>
        <a:p>
          <a:r>
            <a:rPr lang="fr-CA" dirty="0"/>
            <a:t>Concrètement, ça veut dire tenir compte des enjeux visuels, auditifs, moteurs et cognitifs des personnes utilisatrices. Entre autres :</a:t>
          </a:r>
          <a:endParaRPr lang="en-US" dirty="0"/>
        </a:p>
      </dgm:t>
    </dgm:pt>
    <dgm:pt modelId="{4B6D1458-8A7F-4CBE-890B-B288194D1D84}" type="parTrans" cxnId="{39389406-D4D4-4233-898F-598E21607E49}">
      <dgm:prSet/>
      <dgm:spPr/>
      <dgm:t>
        <a:bodyPr/>
        <a:lstStyle/>
        <a:p>
          <a:endParaRPr lang="en-US"/>
        </a:p>
      </dgm:t>
    </dgm:pt>
    <dgm:pt modelId="{6F0D3D10-089D-489F-8CE4-32067AF71D23}" type="sibTrans" cxnId="{39389406-D4D4-4233-898F-598E21607E49}">
      <dgm:prSet/>
      <dgm:spPr/>
      <dgm:t>
        <a:bodyPr/>
        <a:lstStyle/>
        <a:p>
          <a:endParaRPr lang="en-US"/>
        </a:p>
      </dgm:t>
    </dgm:pt>
    <dgm:pt modelId="{C110204D-1B4B-4BAA-AC46-B452F94FB3AE}">
      <dgm:prSet/>
      <dgm:spPr/>
      <dgm:t>
        <a:bodyPr/>
        <a:lstStyle/>
        <a:p>
          <a:r>
            <a:rPr lang="fr-CA" dirty="0"/>
            <a:t>Réserver le soulignement aux hyperliens</a:t>
          </a:r>
          <a:endParaRPr lang="en-US" dirty="0"/>
        </a:p>
      </dgm:t>
    </dgm:pt>
    <dgm:pt modelId="{81CEEED6-BF42-4B08-A84E-4A203CEB86FE}" type="parTrans" cxnId="{1FDFD99E-8641-4010-BCFB-127A23393BEF}">
      <dgm:prSet/>
      <dgm:spPr/>
      <dgm:t>
        <a:bodyPr/>
        <a:lstStyle/>
        <a:p>
          <a:endParaRPr lang="en-US"/>
        </a:p>
      </dgm:t>
    </dgm:pt>
    <dgm:pt modelId="{00ACBD42-5314-46C2-895D-733EE69AEFBD}" type="sibTrans" cxnId="{1FDFD99E-8641-4010-BCFB-127A23393BEF}">
      <dgm:prSet/>
      <dgm:spPr/>
      <dgm:t>
        <a:bodyPr/>
        <a:lstStyle/>
        <a:p>
          <a:endParaRPr lang="en-US"/>
        </a:p>
      </dgm:t>
    </dgm:pt>
    <dgm:pt modelId="{64CA8218-E802-485A-A8F1-975B81D20FF0}">
      <dgm:prSet/>
      <dgm:spPr/>
      <dgm:t>
        <a:bodyPr/>
        <a:lstStyle/>
        <a:p>
          <a:r>
            <a:rPr lang="fr-CA" dirty="0"/>
            <a:t>Éviter les éléments qui brillent, scintillent ou peuvent distraire</a:t>
          </a:r>
          <a:endParaRPr lang="en-US" dirty="0"/>
        </a:p>
      </dgm:t>
    </dgm:pt>
    <dgm:pt modelId="{FF2AE6E8-B441-443E-B02C-0062F7E103B9}" type="parTrans" cxnId="{6B920FEA-2CB0-42F2-AC71-6A8598DAD091}">
      <dgm:prSet/>
      <dgm:spPr/>
      <dgm:t>
        <a:bodyPr/>
        <a:lstStyle/>
        <a:p>
          <a:endParaRPr lang="en-US"/>
        </a:p>
      </dgm:t>
    </dgm:pt>
    <dgm:pt modelId="{24C52F0F-CA22-4BD4-AFB4-F9CF4BE9D941}" type="sibTrans" cxnId="{6B920FEA-2CB0-42F2-AC71-6A8598DAD091}">
      <dgm:prSet/>
      <dgm:spPr/>
      <dgm:t>
        <a:bodyPr/>
        <a:lstStyle/>
        <a:p>
          <a:endParaRPr lang="en-US"/>
        </a:p>
      </dgm:t>
    </dgm:pt>
    <dgm:pt modelId="{322E7171-F4A5-4C9E-BE03-D34F25F487C2}">
      <dgm:prSet/>
      <dgm:spPr/>
      <dgm:t>
        <a:bodyPr/>
        <a:lstStyle/>
        <a:p>
          <a:r>
            <a:rPr lang="fr-CA" dirty="0"/>
            <a:t>Éviter les animations flash</a:t>
          </a:r>
          <a:endParaRPr lang="en-US" dirty="0"/>
        </a:p>
      </dgm:t>
    </dgm:pt>
    <dgm:pt modelId="{2288D03B-4F37-4D28-BDF4-E435FB1D5AF1}" type="parTrans" cxnId="{391D88D0-E4FD-42EC-9B06-F9D64646B7DC}">
      <dgm:prSet/>
      <dgm:spPr/>
      <dgm:t>
        <a:bodyPr/>
        <a:lstStyle/>
        <a:p>
          <a:endParaRPr lang="en-US"/>
        </a:p>
      </dgm:t>
    </dgm:pt>
    <dgm:pt modelId="{2F6D3D29-63C4-4E96-8F48-9EC2BE0C855B}" type="sibTrans" cxnId="{391D88D0-E4FD-42EC-9B06-F9D64646B7DC}">
      <dgm:prSet/>
      <dgm:spPr/>
      <dgm:t>
        <a:bodyPr/>
        <a:lstStyle/>
        <a:p>
          <a:endParaRPr lang="en-US"/>
        </a:p>
      </dgm:t>
    </dgm:pt>
    <dgm:pt modelId="{46B90F87-2778-4F27-A2A1-87BFD44BB794}">
      <dgm:prSet/>
      <dgm:spPr/>
      <dgm:t>
        <a:bodyPr/>
        <a:lstStyle/>
        <a:p>
          <a:r>
            <a:rPr lang="fr-CA" dirty="0"/>
            <a:t>Éviter les images de fond</a:t>
          </a:r>
          <a:endParaRPr lang="en-US" dirty="0"/>
        </a:p>
      </dgm:t>
    </dgm:pt>
    <dgm:pt modelId="{C4F9E456-61E6-42FD-9BCC-D804431C3518}" type="parTrans" cxnId="{ABF0CBAB-8013-46BF-A70D-E28CC54E248C}">
      <dgm:prSet/>
      <dgm:spPr/>
      <dgm:t>
        <a:bodyPr/>
        <a:lstStyle/>
        <a:p>
          <a:endParaRPr lang="en-US"/>
        </a:p>
      </dgm:t>
    </dgm:pt>
    <dgm:pt modelId="{6410C64E-CD5F-4645-BD34-4565252206A5}" type="sibTrans" cxnId="{ABF0CBAB-8013-46BF-A70D-E28CC54E248C}">
      <dgm:prSet/>
      <dgm:spPr/>
      <dgm:t>
        <a:bodyPr/>
        <a:lstStyle/>
        <a:p>
          <a:endParaRPr lang="en-US"/>
        </a:p>
      </dgm:t>
    </dgm:pt>
    <dgm:pt modelId="{F8A359EC-04C9-4918-841D-06177027FEE1}">
      <dgm:prSet/>
      <dgm:spPr/>
      <dgm:t>
        <a:bodyPr/>
        <a:lstStyle/>
        <a:p>
          <a:r>
            <a:rPr lang="fr-CA" dirty="0"/>
            <a:t>Rendre l’information lisible sans que la couleur soit nécessaire</a:t>
          </a:r>
          <a:endParaRPr lang="en-US" dirty="0"/>
        </a:p>
      </dgm:t>
    </dgm:pt>
    <dgm:pt modelId="{545C8E0F-F931-4D83-B278-AE65FA0DE3E5}" type="parTrans" cxnId="{35BBC71D-6C4F-4097-9BA3-88AE72345003}">
      <dgm:prSet/>
      <dgm:spPr/>
      <dgm:t>
        <a:bodyPr/>
        <a:lstStyle/>
        <a:p>
          <a:endParaRPr lang="en-US"/>
        </a:p>
      </dgm:t>
    </dgm:pt>
    <dgm:pt modelId="{8798816C-93C7-4E03-B36A-D8C88EA1F620}" type="sibTrans" cxnId="{35BBC71D-6C4F-4097-9BA3-88AE72345003}">
      <dgm:prSet/>
      <dgm:spPr/>
      <dgm:t>
        <a:bodyPr/>
        <a:lstStyle/>
        <a:p>
          <a:endParaRPr lang="en-US"/>
        </a:p>
      </dgm:t>
    </dgm:pt>
    <dgm:pt modelId="{67BB9293-23EF-4E6F-A212-F0F586C20C75}">
      <dgm:prSet/>
      <dgm:spPr/>
      <dgm:t>
        <a:bodyPr/>
        <a:lstStyle/>
        <a:p>
          <a:r>
            <a:rPr lang="fr-CA" dirty="0"/>
            <a:t>Proposer une alternative textuelle et un sous-titrage pour les supports vidéo et audio</a:t>
          </a:r>
          <a:endParaRPr lang="en-US" dirty="0"/>
        </a:p>
      </dgm:t>
    </dgm:pt>
    <dgm:pt modelId="{C7B23EC4-F533-4A09-BD21-6DCCB9817A0F}" type="parTrans" cxnId="{28BD3015-A5DC-46AB-A48F-59DCDCBB8BC8}">
      <dgm:prSet/>
      <dgm:spPr/>
      <dgm:t>
        <a:bodyPr/>
        <a:lstStyle/>
        <a:p>
          <a:endParaRPr lang="en-US"/>
        </a:p>
      </dgm:t>
    </dgm:pt>
    <dgm:pt modelId="{13BFCD37-58AD-459C-8CEF-0F77EBBC701E}" type="sibTrans" cxnId="{28BD3015-A5DC-46AB-A48F-59DCDCBB8BC8}">
      <dgm:prSet/>
      <dgm:spPr/>
      <dgm:t>
        <a:bodyPr/>
        <a:lstStyle/>
        <a:p>
          <a:endParaRPr lang="en-US"/>
        </a:p>
      </dgm:t>
    </dgm:pt>
    <dgm:pt modelId="{DEA88A64-7714-41FB-9F04-87D1C80C1496}" type="pres">
      <dgm:prSet presAssocID="{B329CA6B-F3D5-48B5-A80A-56618424CDE2}" presName="diagram" presStyleCnt="0">
        <dgm:presLayoutVars>
          <dgm:dir/>
          <dgm:resizeHandles val="exact"/>
        </dgm:presLayoutVars>
      </dgm:prSet>
      <dgm:spPr/>
    </dgm:pt>
    <dgm:pt modelId="{BAEED678-9713-4B4E-B683-6A0C81F28FA2}" type="pres">
      <dgm:prSet presAssocID="{DF7DCD99-2B98-47EC-924C-938493A873A8}" presName="node" presStyleLbl="node1" presStyleIdx="0" presStyleCnt="7" custScaleX="399920" custLinFactNeighborX="3979" custLinFactNeighborY="-55872">
        <dgm:presLayoutVars>
          <dgm:bulletEnabled val="1"/>
        </dgm:presLayoutVars>
      </dgm:prSet>
      <dgm:spPr/>
    </dgm:pt>
    <dgm:pt modelId="{AC6C2899-CD4C-468D-A759-CE178EFCEF77}" type="pres">
      <dgm:prSet presAssocID="{6F0D3D10-089D-489F-8CE4-32067AF71D23}" presName="sibTrans" presStyleCnt="0"/>
      <dgm:spPr/>
    </dgm:pt>
    <dgm:pt modelId="{6E01AD7E-5D16-477E-A4BE-199B64378C46}" type="pres">
      <dgm:prSet presAssocID="{C110204D-1B4B-4BAA-AC46-B452F94FB3AE}" presName="node" presStyleLbl="node1" presStyleIdx="1" presStyleCnt="7">
        <dgm:presLayoutVars>
          <dgm:bulletEnabled val="1"/>
        </dgm:presLayoutVars>
      </dgm:prSet>
      <dgm:spPr/>
    </dgm:pt>
    <dgm:pt modelId="{A1B479C0-324E-41C6-B6C5-8E25ADDE59FD}" type="pres">
      <dgm:prSet presAssocID="{00ACBD42-5314-46C2-895D-733EE69AEFBD}" presName="sibTrans" presStyleCnt="0"/>
      <dgm:spPr/>
    </dgm:pt>
    <dgm:pt modelId="{95807F5D-C8AC-4B9F-9152-E986321004A2}" type="pres">
      <dgm:prSet presAssocID="{64CA8218-E802-485A-A8F1-975B81D20FF0}" presName="node" presStyleLbl="node1" presStyleIdx="2" presStyleCnt="7">
        <dgm:presLayoutVars>
          <dgm:bulletEnabled val="1"/>
        </dgm:presLayoutVars>
      </dgm:prSet>
      <dgm:spPr/>
    </dgm:pt>
    <dgm:pt modelId="{B4F3A165-4093-4B48-9047-5A6874BA355A}" type="pres">
      <dgm:prSet presAssocID="{24C52F0F-CA22-4BD4-AFB4-F9CF4BE9D941}" presName="sibTrans" presStyleCnt="0"/>
      <dgm:spPr/>
    </dgm:pt>
    <dgm:pt modelId="{1C48117E-35F0-49B9-B50C-E18771778E4E}" type="pres">
      <dgm:prSet presAssocID="{322E7171-F4A5-4C9E-BE03-D34F25F487C2}" presName="node" presStyleLbl="node1" presStyleIdx="3" presStyleCnt="7">
        <dgm:presLayoutVars>
          <dgm:bulletEnabled val="1"/>
        </dgm:presLayoutVars>
      </dgm:prSet>
      <dgm:spPr/>
    </dgm:pt>
    <dgm:pt modelId="{7ABD7774-CDCD-44D8-8B22-9A9C63BC701C}" type="pres">
      <dgm:prSet presAssocID="{2F6D3D29-63C4-4E96-8F48-9EC2BE0C855B}" presName="sibTrans" presStyleCnt="0"/>
      <dgm:spPr/>
    </dgm:pt>
    <dgm:pt modelId="{A6AA2DAF-434F-4F4C-8995-533FE8C84BAD}" type="pres">
      <dgm:prSet presAssocID="{46B90F87-2778-4F27-A2A1-87BFD44BB794}" presName="node" presStyleLbl="node1" presStyleIdx="4" presStyleCnt="7">
        <dgm:presLayoutVars>
          <dgm:bulletEnabled val="1"/>
        </dgm:presLayoutVars>
      </dgm:prSet>
      <dgm:spPr/>
    </dgm:pt>
    <dgm:pt modelId="{8A870FDC-6C1B-40DE-8544-6FF15B4E79FC}" type="pres">
      <dgm:prSet presAssocID="{6410C64E-CD5F-4645-BD34-4565252206A5}" presName="sibTrans" presStyleCnt="0"/>
      <dgm:spPr/>
    </dgm:pt>
    <dgm:pt modelId="{8F93A999-7366-48EF-8A50-6449B058B847}" type="pres">
      <dgm:prSet presAssocID="{F8A359EC-04C9-4918-841D-06177027FEE1}" presName="node" presStyleLbl="node1" presStyleIdx="5" presStyleCnt="7">
        <dgm:presLayoutVars>
          <dgm:bulletEnabled val="1"/>
        </dgm:presLayoutVars>
      </dgm:prSet>
      <dgm:spPr/>
    </dgm:pt>
    <dgm:pt modelId="{6E4A37D0-502A-4897-8D67-DBED1803FF75}" type="pres">
      <dgm:prSet presAssocID="{8798816C-93C7-4E03-B36A-D8C88EA1F620}" presName="sibTrans" presStyleCnt="0"/>
      <dgm:spPr/>
    </dgm:pt>
    <dgm:pt modelId="{126ED700-70FB-4997-B1BD-9C2AB1CE63F0}" type="pres">
      <dgm:prSet presAssocID="{67BB9293-23EF-4E6F-A212-F0F586C20C75}" presName="node" presStyleLbl="node1" presStyleIdx="6" presStyleCnt="7">
        <dgm:presLayoutVars>
          <dgm:bulletEnabled val="1"/>
        </dgm:presLayoutVars>
      </dgm:prSet>
      <dgm:spPr/>
    </dgm:pt>
  </dgm:ptLst>
  <dgm:cxnLst>
    <dgm:cxn modelId="{39389406-D4D4-4233-898F-598E21607E49}" srcId="{B329CA6B-F3D5-48B5-A80A-56618424CDE2}" destId="{DF7DCD99-2B98-47EC-924C-938493A873A8}" srcOrd="0" destOrd="0" parTransId="{4B6D1458-8A7F-4CBE-890B-B288194D1D84}" sibTransId="{6F0D3D10-089D-489F-8CE4-32067AF71D23}"/>
    <dgm:cxn modelId="{22F73A13-0208-45AD-B929-C5DC33C47F32}" type="presOf" srcId="{DF7DCD99-2B98-47EC-924C-938493A873A8}" destId="{BAEED678-9713-4B4E-B683-6A0C81F28FA2}" srcOrd="0" destOrd="0" presId="urn:microsoft.com/office/officeart/2005/8/layout/default"/>
    <dgm:cxn modelId="{28BD3015-A5DC-46AB-A48F-59DCDCBB8BC8}" srcId="{B329CA6B-F3D5-48B5-A80A-56618424CDE2}" destId="{67BB9293-23EF-4E6F-A212-F0F586C20C75}" srcOrd="6" destOrd="0" parTransId="{C7B23EC4-F533-4A09-BD21-6DCCB9817A0F}" sibTransId="{13BFCD37-58AD-459C-8CEF-0F77EBBC701E}"/>
    <dgm:cxn modelId="{35BBC71D-6C4F-4097-9BA3-88AE72345003}" srcId="{B329CA6B-F3D5-48B5-A80A-56618424CDE2}" destId="{F8A359EC-04C9-4918-841D-06177027FEE1}" srcOrd="5" destOrd="0" parTransId="{545C8E0F-F931-4D83-B278-AE65FA0DE3E5}" sibTransId="{8798816C-93C7-4E03-B36A-D8C88EA1F620}"/>
    <dgm:cxn modelId="{270A2536-C50B-4B10-B444-3F8B6BEAC5AF}" type="presOf" srcId="{B329CA6B-F3D5-48B5-A80A-56618424CDE2}" destId="{DEA88A64-7714-41FB-9F04-87D1C80C1496}" srcOrd="0" destOrd="0" presId="urn:microsoft.com/office/officeart/2005/8/layout/default"/>
    <dgm:cxn modelId="{EDD2EF97-EB0D-4819-A040-891ADDB10BBE}" type="presOf" srcId="{C110204D-1B4B-4BAA-AC46-B452F94FB3AE}" destId="{6E01AD7E-5D16-477E-A4BE-199B64378C46}" srcOrd="0" destOrd="0" presId="urn:microsoft.com/office/officeart/2005/8/layout/default"/>
    <dgm:cxn modelId="{1FDFD99E-8641-4010-BCFB-127A23393BEF}" srcId="{B329CA6B-F3D5-48B5-A80A-56618424CDE2}" destId="{C110204D-1B4B-4BAA-AC46-B452F94FB3AE}" srcOrd="1" destOrd="0" parTransId="{81CEEED6-BF42-4B08-A84E-4A203CEB86FE}" sibTransId="{00ACBD42-5314-46C2-895D-733EE69AEFBD}"/>
    <dgm:cxn modelId="{CEAB2EA9-3698-46EF-9DCE-37A10FB343B5}" type="presOf" srcId="{46B90F87-2778-4F27-A2A1-87BFD44BB794}" destId="{A6AA2DAF-434F-4F4C-8995-533FE8C84BAD}" srcOrd="0" destOrd="0" presId="urn:microsoft.com/office/officeart/2005/8/layout/default"/>
    <dgm:cxn modelId="{ABF0CBAB-8013-46BF-A70D-E28CC54E248C}" srcId="{B329CA6B-F3D5-48B5-A80A-56618424CDE2}" destId="{46B90F87-2778-4F27-A2A1-87BFD44BB794}" srcOrd="4" destOrd="0" parTransId="{C4F9E456-61E6-42FD-9BCC-D804431C3518}" sibTransId="{6410C64E-CD5F-4645-BD34-4565252206A5}"/>
    <dgm:cxn modelId="{186807C3-AA6B-40FD-8E2A-40612ACD5C30}" type="presOf" srcId="{F8A359EC-04C9-4918-841D-06177027FEE1}" destId="{8F93A999-7366-48EF-8A50-6449B058B847}" srcOrd="0" destOrd="0" presId="urn:microsoft.com/office/officeart/2005/8/layout/default"/>
    <dgm:cxn modelId="{391D88D0-E4FD-42EC-9B06-F9D64646B7DC}" srcId="{B329CA6B-F3D5-48B5-A80A-56618424CDE2}" destId="{322E7171-F4A5-4C9E-BE03-D34F25F487C2}" srcOrd="3" destOrd="0" parTransId="{2288D03B-4F37-4D28-BDF4-E435FB1D5AF1}" sibTransId="{2F6D3D29-63C4-4E96-8F48-9EC2BE0C855B}"/>
    <dgm:cxn modelId="{C91EF4D1-5616-4CB8-ABF0-DFFF563646D6}" type="presOf" srcId="{64CA8218-E802-485A-A8F1-975B81D20FF0}" destId="{95807F5D-C8AC-4B9F-9152-E986321004A2}" srcOrd="0" destOrd="0" presId="urn:microsoft.com/office/officeart/2005/8/layout/default"/>
    <dgm:cxn modelId="{6B920FEA-2CB0-42F2-AC71-6A8598DAD091}" srcId="{B329CA6B-F3D5-48B5-A80A-56618424CDE2}" destId="{64CA8218-E802-485A-A8F1-975B81D20FF0}" srcOrd="2" destOrd="0" parTransId="{FF2AE6E8-B441-443E-B02C-0062F7E103B9}" sibTransId="{24C52F0F-CA22-4BD4-AFB4-F9CF4BE9D941}"/>
    <dgm:cxn modelId="{9536DDFA-9154-4891-BE7F-F5F3C2778FD7}" type="presOf" srcId="{322E7171-F4A5-4C9E-BE03-D34F25F487C2}" destId="{1C48117E-35F0-49B9-B50C-E18771778E4E}" srcOrd="0" destOrd="0" presId="urn:microsoft.com/office/officeart/2005/8/layout/default"/>
    <dgm:cxn modelId="{C4C0FAFE-8B3A-4528-9671-3509B494D66F}" type="presOf" srcId="{67BB9293-23EF-4E6F-A212-F0F586C20C75}" destId="{126ED700-70FB-4997-B1BD-9C2AB1CE63F0}" srcOrd="0" destOrd="0" presId="urn:microsoft.com/office/officeart/2005/8/layout/default"/>
    <dgm:cxn modelId="{5A9CA13C-5F6E-4320-B686-84766286E4C4}" type="presParOf" srcId="{DEA88A64-7714-41FB-9F04-87D1C80C1496}" destId="{BAEED678-9713-4B4E-B683-6A0C81F28FA2}" srcOrd="0" destOrd="0" presId="urn:microsoft.com/office/officeart/2005/8/layout/default"/>
    <dgm:cxn modelId="{CDFEE72A-7D94-41B0-A56B-C930ECDCF447}" type="presParOf" srcId="{DEA88A64-7714-41FB-9F04-87D1C80C1496}" destId="{AC6C2899-CD4C-468D-A759-CE178EFCEF77}" srcOrd="1" destOrd="0" presId="urn:microsoft.com/office/officeart/2005/8/layout/default"/>
    <dgm:cxn modelId="{C91C3A8D-46BF-4651-8F55-A35318609036}" type="presParOf" srcId="{DEA88A64-7714-41FB-9F04-87D1C80C1496}" destId="{6E01AD7E-5D16-477E-A4BE-199B64378C46}" srcOrd="2" destOrd="0" presId="urn:microsoft.com/office/officeart/2005/8/layout/default"/>
    <dgm:cxn modelId="{84934F42-E117-4BDD-80A0-426B64C1BACC}" type="presParOf" srcId="{DEA88A64-7714-41FB-9F04-87D1C80C1496}" destId="{A1B479C0-324E-41C6-B6C5-8E25ADDE59FD}" srcOrd="3" destOrd="0" presId="urn:microsoft.com/office/officeart/2005/8/layout/default"/>
    <dgm:cxn modelId="{E05810DE-310D-4F8B-B50B-BC268B1A9EC2}" type="presParOf" srcId="{DEA88A64-7714-41FB-9F04-87D1C80C1496}" destId="{95807F5D-C8AC-4B9F-9152-E986321004A2}" srcOrd="4" destOrd="0" presId="urn:microsoft.com/office/officeart/2005/8/layout/default"/>
    <dgm:cxn modelId="{ABC791EC-78BD-47BE-9583-A0EC95AF7B34}" type="presParOf" srcId="{DEA88A64-7714-41FB-9F04-87D1C80C1496}" destId="{B4F3A165-4093-4B48-9047-5A6874BA355A}" srcOrd="5" destOrd="0" presId="urn:microsoft.com/office/officeart/2005/8/layout/default"/>
    <dgm:cxn modelId="{09B4AD91-430D-4D9D-91FB-C48249AA612F}" type="presParOf" srcId="{DEA88A64-7714-41FB-9F04-87D1C80C1496}" destId="{1C48117E-35F0-49B9-B50C-E18771778E4E}" srcOrd="6" destOrd="0" presId="urn:microsoft.com/office/officeart/2005/8/layout/default"/>
    <dgm:cxn modelId="{225D36FF-CA61-450D-8DD1-8369079CAFCD}" type="presParOf" srcId="{DEA88A64-7714-41FB-9F04-87D1C80C1496}" destId="{7ABD7774-CDCD-44D8-8B22-9A9C63BC701C}" srcOrd="7" destOrd="0" presId="urn:microsoft.com/office/officeart/2005/8/layout/default"/>
    <dgm:cxn modelId="{6AFEE853-A1F0-4673-A429-E9ADB465FAC7}" type="presParOf" srcId="{DEA88A64-7714-41FB-9F04-87D1C80C1496}" destId="{A6AA2DAF-434F-4F4C-8995-533FE8C84BAD}" srcOrd="8" destOrd="0" presId="urn:microsoft.com/office/officeart/2005/8/layout/default"/>
    <dgm:cxn modelId="{D3E0EB74-B7BA-4D4F-B138-56DDFE2E33CD}" type="presParOf" srcId="{DEA88A64-7714-41FB-9F04-87D1C80C1496}" destId="{8A870FDC-6C1B-40DE-8544-6FF15B4E79FC}" srcOrd="9" destOrd="0" presId="urn:microsoft.com/office/officeart/2005/8/layout/default"/>
    <dgm:cxn modelId="{0E3BCD07-C3F8-41BA-A0D0-5B62FE90058D}" type="presParOf" srcId="{DEA88A64-7714-41FB-9F04-87D1C80C1496}" destId="{8F93A999-7366-48EF-8A50-6449B058B847}" srcOrd="10" destOrd="0" presId="urn:microsoft.com/office/officeart/2005/8/layout/default"/>
    <dgm:cxn modelId="{5043EE1D-B85F-48F7-BB7A-C1347DBDC03E}" type="presParOf" srcId="{DEA88A64-7714-41FB-9F04-87D1C80C1496}" destId="{6E4A37D0-502A-4897-8D67-DBED1803FF75}" srcOrd="11" destOrd="0" presId="urn:microsoft.com/office/officeart/2005/8/layout/default"/>
    <dgm:cxn modelId="{E644EB0C-6BD1-454B-AF8A-6AB940CAB47E}" type="presParOf" srcId="{DEA88A64-7714-41FB-9F04-87D1C80C1496}" destId="{126ED700-70FB-4997-B1BD-9C2AB1CE63F0}"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ACCDF69-6677-4248-8423-88043C32B86D}" type="doc">
      <dgm:prSet loTypeId="urn:microsoft.com/office/officeart/2008/layout/LinedList" loCatId="list" qsTypeId="urn:microsoft.com/office/officeart/2005/8/quickstyle/simple2" qsCatId="simple" csTypeId="urn:microsoft.com/office/officeart/2005/8/colors/accent2_2" csCatId="accent2" phldr="1"/>
      <dgm:spPr/>
      <dgm:t>
        <a:bodyPr/>
        <a:lstStyle/>
        <a:p>
          <a:endParaRPr lang="en-US"/>
        </a:p>
      </dgm:t>
    </dgm:pt>
    <dgm:pt modelId="{27BD133E-0E90-4273-BC74-5E7A5D77A91B}">
      <dgm:prSet/>
      <dgm:spPr/>
      <dgm:t>
        <a:bodyPr/>
        <a:lstStyle/>
        <a:p>
          <a:r>
            <a:rPr lang="fr-CA" dirty="0"/>
            <a:t>Design inclusif dès le départ</a:t>
          </a:r>
          <a:endParaRPr lang="en-US" dirty="0"/>
        </a:p>
      </dgm:t>
    </dgm:pt>
    <dgm:pt modelId="{C1137CFF-3E49-4903-A453-ABAC080851B8}" type="parTrans" cxnId="{EA76F27A-53DE-47A1-8843-9D2A8638EDC6}">
      <dgm:prSet/>
      <dgm:spPr/>
      <dgm:t>
        <a:bodyPr/>
        <a:lstStyle/>
        <a:p>
          <a:endParaRPr lang="en-US"/>
        </a:p>
      </dgm:t>
    </dgm:pt>
    <dgm:pt modelId="{5B336C3F-6F41-4DBB-90BD-690B28E3C56C}" type="sibTrans" cxnId="{EA76F27A-53DE-47A1-8843-9D2A8638EDC6}">
      <dgm:prSet/>
      <dgm:spPr/>
      <dgm:t>
        <a:bodyPr/>
        <a:lstStyle/>
        <a:p>
          <a:endParaRPr lang="en-US"/>
        </a:p>
      </dgm:t>
    </dgm:pt>
    <dgm:pt modelId="{485070CD-A141-40D4-BB11-FF7452FBCC4E}">
      <dgm:prSet/>
      <dgm:spPr/>
      <dgm:t>
        <a:bodyPr/>
        <a:lstStyle/>
        <a:p>
          <a:r>
            <a:rPr lang="fr-CA" dirty="0"/>
            <a:t>L’enseignant n’a pas à trouver des solutions pour accommoder les étudiants au cas par cas</a:t>
          </a:r>
          <a:endParaRPr lang="en-US" dirty="0"/>
        </a:p>
      </dgm:t>
    </dgm:pt>
    <dgm:pt modelId="{1BAD41F4-43B2-4472-BE24-69DD3C63CAB2}" type="parTrans" cxnId="{6754BE0F-8002-409E-80B7-7C20861D0D01}">
      <dgm:prSet/>
      <dgm:spPr/>
      <dgm:t>
        <a:bodyPr/>
        <a:lstStyle/>
        <a:p>
          <a:endParaRPr lang="en-US"/>
        </a:p>
      </dgm:t>
    </dgm:pt>
    <dgm:pt modelId="{54E2EF6C-01B9-4ECA-918E-411A56AC9EA5}" type="sibTrans" cxnId="{6754BE0F-8002-409E-80B7-7C20861D0D01}">
      <dgm:prSet/>
      <dgm:spPr/>
      <dgm:t>
        <a:bodyPr/>
        <a:lstStyle/>
        <a:p>
          <a:endParaRPr lang="en-US"/>
        </a:p>
      </dgm:t>
    </dgm:pt>
    <dgm:pt modelId="{25EDCA20-6E36-453F-9447-B8E04FE5EB3F}">
      <dgm:prSet/>
      <dgm:spPr/>
      <dgm:t>
        <a:bodyPr/>
        <a:lstStyle/>
        <a:p>
          <a:r>
            <a:rPr lang="fr-CA" dirty="0"/>
            <a:t>Diminution du stress des enseignants</a:t>
          </a:r>
          <a:endParaRPr lang="en-US" dirty="0"/>
        </a:p>
      </dgm:t>
    </dgm:pt>
    <dgm:pt modelId="{7BC785FA-455E-4BAE-8104-61CA8B00D34D}" type="parTrans" cxnId="{5707BFD2-003B-4BD0-B41D-2F75563C329F}">
      <dgm:prSet/>
      <dgm:spPr/>
      <dgm:t>
        <a:bodyPr/>
        <a:lstStyle/>
        <a:p>
          <a:endParaRPr lang="en-US"/>
        </a:p>
      </dgm:t>
    </dgm:pt>
    <dgm:pt modelId="{539E5ECE-2E90-4A95-A741-5A9B50F4900B}" type="sibTrans" cxnId="{5707BFD2-003B-4BD0-B41D-2F75563C329F}">
      <dgm:prSet/>
      <dgm:spPr/>
      <dgm:t>
        <a:bodyPr/>
        <a:lstStyle/>
        <a:p>
          <a:endParaRPr lang="en-US"/>
        </a:p>
      </dgm:t>
    </dgm:pt>
    <dgm:pt modelId="{93588764-6755-4A0A-BC8D-35FFA2B5081E}">
      <dgm:prSet/>
      <dgm:spPr/>
      <dgm:t>
        <a:bodyPr/>
        <a:lstStyle/>
        <a:p>
          <a:r>
            <a:rPr lang="fr-CA" dirty="0"/>
            <a:t>Réussite accrue des </a:t>
          </a:r>
          <a:r>
            <a:rPr lang="fr-CA" dirty="0" err="1"/>
            <a:t>apprenant.e.s</a:t>
          </a:r>
          <a:endParaRPr lang="en-US" dirty="0"/>
        </a:p>
      </dgm:t>
    </dgm:pt>
    <dgm:pt modelId="{6743BFB4-7202-427E-ABD5-B068D6DCEF30}" type="parTrans" cxnId="{0D6C5FC1-97E9-4A2D-BD3A-56C0C0C1F7CB}">
      <dgm:prSet/>
      <dgm:spPr/>
      <dgm:t>
        <a:bodyPr/>
        <a:lstStyle/>
        <a:p>
          <a:endParaRPr lang="en-US"/>
        </a:p>
      </dgm:t>
    </dgm:pt>
    <dgm:pt modelId="{62FB6771-C61E-4FF5-9C3A-D6A8037ED2C0}" type="sibTrans" cxnId="{0D6C5FC1-97E9-4A2D-BD3A-56C0C0C1F7CB}">
      <dgm:prSet/>
      <dgm:spPr/>
      <dgm:t>
        <a:bodyPr/>
        <a:lstStyle/>
        <a:p>
          <a:endParaRPr lang="en-US"/>
        </a:p>
      </dgm:t>
    </dgm:pt>
    <dgm:pt modelId="{9C0B0875-B6CC-472D-BC12-32B776D5D426}">
      <dgm:prSet/>
      <dgm:spPr/>
      <dgm:t>
        <a:bodyPr/>
        <a:lstStyle/>
        <a:p>
          <a:r>
            <a:rPr lang="fr-CA" b="0" i="0" dirty="0"/>
            <a:t>Autonomie des </a:t>
          </a:r>
          <a:r>
            <a:rPr lang="fr-CA" b="0" i="0" dirty="0" err="1"/>
            <a:t>étudiant.e.s</a:t>
          </a:r>
          <a:endParaRPr lang="en-US" dirty="0"/>
        </a:p>
      </dgm:t>
    </dgm:pt>
    <dgm:pt modelId="{D287E400-2F04-4215-AE2E-996DB6EE127F}" type="parTrans" cxnId="{BEB5BEC2-E079-422F-B445-E18D3E3F16D7}">
      <dgm:prSet/>
      <dgm:spPr/>
      <dgm:t>
        <a:bodyPr/>
        <a:lstStyle/>
        <a:p>
          <a:endParaRPr lang="en-US"/>
        </a:p>
      </dgm:t>
    </dgm:pt>
    <dgm:pt modelId="{2E742EC0-6633-4B19-8DF4-124D329A7798}" type="sibTrans" cxnId="{BEB5BEC2-E079-422F-B445-E18D3E3F16D7}">
      <dgm:prSet/>
      <dgm:spPr/>
      <dgm:t>
        <a:bodyPr/>
        <a:lstStyle/>
        <a:p>
          <a:endParaRPr lang="en-US"/>
        </a:p>
      </dgm:t>
    </dgm:pt>
    <dgm:pt modelId="{3F9E7CCE-A7E9-49E5-98A4-EA948EFC53BF}">
      <dgm:prSet/>
      <dgm:spPr/>
      <dgm:t>
        <a:bodyPr/>
        <a:lstStyle/>
        <a:p>
          <a:r>
            <a:rPr lang="fr-CA" dirty="0"/>
            <a:t>Diminution potentielle des demandes d’accompagnement</a:t>
          </a:r>
          <a:endParaRPr lang="en-US" dirty="0"/>
        </a:p>
      </dgm:t>
    </dgm:pt>
    <dgm:pt modelId="{327F6C6E-46A7-4C45-9A1E-847B6246755E}" type="parTrans" cxnId="{D0F7EBC2-CDC8-4D28-BE74-1ACC8329C3EF}">
      <dgm:prSet/>
      <dgm:spPr/>
      <dgm:t>
        <a:bodyPr/>
        <a:lstStyle/>
        <a:p>
          <a:endParaRPr lang="en-US"/>
        </a:p>
      </dgm:t>
    </dgm:pt>
    <dgm:pt modelId="{DAF329F5-AA61-46F9-9BCD-BC6FBA22F155}" type="sibTrans" cxnId="{D0F7EBC2-CDC8-4D28-BE74-1ACC8329C3EF}">
      <dgm:prSet/>
      <dgm:spPr/>
      <dgm:t>
        <a:bodyPr/>
        <a:lstStyle/>
        <a:p>
          <a:endParaRPr lang="en-US"/>
        </a:p>
      </dgm:t>
    </dgm:pt>
    <dgm:pt modelId="{C900D666-6A1E-4EF5-A725-56A85447F7DA}" type="pres">
      <dgm:prSet presAssocID="{FACCDF69-6677-4248-8423-88043C32B86D}" presName="vert0" presStyleCnt="0">
        <dgm:presLayoutVars>
          <dgm:dir/>
          <dgm:animOne val="branch"/>
          <dgm:animLvl val="lvl"/>
        </dgm:presLayoutVars>
      </dgm:prSet>
      <dgm:spPr/>
    </dgm:pt>
    <dgm:pt modelId="{DD38C546-DE1D-41C0-B06E-753737D75E01}" type="pres">
      <dgm:prSet presAssocID="{27BD133E-0E90-4273-BC74-5E7A5D77A91B}" presName="thickLine" presStyleLbl="alignNode1" presStyleIdx="0" presStyleCnt="6"/>
      <dgm:spPr/>
    </dgm:pt>
    <dgm:pt modelId="{2F8CB7F3-00B5-4633-8FAA-C45AD034006D}" type="pres">
      <dgm:prSet presAssocID="{27BD133E-0E90-4273-BC74-5E7A5D77A91B}" presName="horz1" presStyleCnt="0"/>
      <dgm:spPr/>
    </dgm:pt>
    <dgm:pt modelId="{2F84A5DE-A0FB-4004-8255-62517D2666FC}" type="pres">
      <dgm:prSet presAssocID="{27BD133E-0E90-4273-BC74-5E7A5D77A91B}" presName="tx1" presStyleLbl="revTx" presStyleIdx="0" presStyleCnt="6"/>
      <dgm:spPr/>
    </dgm:pt>
    <dgm:pt modelId="{A60ACB7B-D6CA-41EE-B43F-3B224722FCB5}" type="pres">
      <dgm:prSet presAssocID="{27BD133E-0E90-4273-BC74-5E7A5D77A91B}" presName="vert1" presStyleCnt="0"/>
      <dgm:spPr/>
    </dgm:pt>
    <dgm:pt modelId="{D6E056D0-8074-4711-8DD8-F15192DEF4DB}" type="pres">
      <dgm:prSet presAssocID="{485070CD-A141-40D4-BB11-FF7452FBCC4E}" presName="thickLine" presStyleLbl="alignNode1" presStyleIdx="1" presStyleCnt="6"/>
      <dgm:spPr/>
    </dgm:pt>
    <dgm:pt modelId="{3A134835-3132-418F-B655-F4A651E3437C}" type="pres">
      <dgm:prSet presAssocID="{485070CD-A141-40D4-BB11-FF7452FBCC4E}" presName="horz1" presStyleCnt="0"/>
      <dgm:spPr/>
    </dgm:pt>
    <dgm:pt modelId="{53B0B87B-FEAD-4959-8231-9A1FECC7F2AA}" type="pres">
      <dgm:prSet presAssocID="{485070CD-A141-40D4-BB11-FF7452FBCC4E}" presName="tx1" presStyleLbl="revTx" presStyleIdx="1" presStyleCnt="6"/>
      <dgm:spPr/>
    </dgm:pt>
    <dgm:pt modelId="{988888FD-0AFB-4D54-B64F-66955B6CB262}" type="pres">
      <dgm:prSet presAssocID="{485070CD-A141-40D4-BB11-FF7452FBCC4E}" presName="vert1" presStyleCnt="0"/>
      <dgm:spPr/>
    </dgm:pt>
    <dgm:pt modelId="{97CD72A1-D320-417E-B259-83FA9575587A}" type="pres">
      <dgm:prSet presAssocID="{25EDCA20-6E36-453F-9447-B8E04FE5EB3F}" presName="thickLine" presStyleLbl="alignNode1" presStyleIdx="2" presStyleCnt="6"/>
      <dgm:spPr/>
    </dgm:pt>
    <dgm:pt modelId="{CA0263A0-1737-4955-A348-4A4DBC95A80C}" type="pres">
      <dgm:prSet presAssocID="{25EDCA20-6E36-453F-9447-B8E04FE5EB3F}" presName="horz1" presStyleCnt="0"/>
      <dgm:spPr/>
    </dgm:pt>
    <dgm:pt modelId="{A8270FE3-B614-461F-B261-C596CE96C843}" type="pres">
      <dgm:prSet presAssocID="{25EDCA20-6E36-453F-9447-B8E04FE5EB3F}" presName="tx1" presStyleLbl="revTx" presStyleIdx="2" presStyleCnt="6"/>
      <dgm:spPr/>
    </dgm:pt>
    <dgm:pt modelId="{BF46CC8B-6B59-4731-8642-40EE7E2ACCF5}" type="pres">
      <dgm:prSet presAssocID="{25EDCA20-6E36-453F-9447-B8E04FE5EB3F}" presName="vert1" presStyleCnt="0"/>
      <dgm:spPr/>
    </dgm:pt>
    <dgm:pt modelId="{F0E7CA28-EEC2-4391-9753-A2299A760059}" type="pres">
      <dgm:prSet presAssocID="{93588764-6755-4A0A-BC8D-35FFA2B5081E}" presName="thickLine" presStyleLbl="alignNode1" presStyleIdx="3" presStyleCnt="6"/>
      <dgm:spPr/>
    </dgm:pt>
    <dgm:pt modelId="{E56FA18D-C0E8-4E48-8739-01348986C858}" type="pres">
      <dgm:prSet presAssocID="{93588764-6755-4A0A-BC8D-35FFA2B5081E}" presName="horz1" presStyleCnt="0"/>
      <dgm:spPr/>
    </dgm:pt>
    <dgm:pt modelId="{BB9650D6-42E2-48CF-A9A9-079963ECBD4D}" type="pres">
      <dgm:prSet presAssocID="{93588764-6755-4A0A-BC8D-35FFA2B5081E}" presName="tx1" presStyleLbl="revTx" presStyleIdx="3" presStyleCnt="6"/>
      <dgm:spPr/>
    </dgm:pt>
    <dgm:pt modelId="{346C4C59-4E13-4E56-9969-D767228F362C}" type="pres">
      <dgm:prSet presAssocID="{93588764-6755-4A0A-BC8D-35FFA2B5081E}" presName="vert1" presStyleCnt="0"/>
      <dgm:spPr/>
    </dgm:pt>
    <dgm:pt modelId="{331D966C-D893-4F23-8CA1-2269D9A0B888}" type="pres">
      <dgm:prSet presAssocID="{9C0B0875-B6CC-472D-BC12-32B776D5D426}" presName="thickLine" presStyleLbl="alignNode1" presStyleIdx="4" presStyleCnt="6"/>
      <dgm:spPr/>
    </dgm:pt>
    <dgm:pt modelId="{B8D75A00-E946-4DA2-BAEF-61DF3BBAA8D8}" type="pres">
      <dgm:prSet presAssocID="{9C0B0875-B6CC-472D-BC12-32B776D5D426}" presName="horz1" presStyleCnt="0"/>
      <dgm:spPr/>
    </dgm:pt>
    <dgm:pt modelId="{5137AA25-56AB-488B-AC59-4581261337DC}" type="pres">
      <dgm:prSet presAssocID="{9C0B0875-B6CC-472D-BC12-32B776D5D426}" presName="tx1" presStyleLbl="revTx" presStyleIdx="4" presStyleCnt="6"/>
      <dgm:spPr/>
    </dgm:pt>
    <dgm:pt modelId="{3B54915F-1AF8-4853-9627-E54F1D81DC86}" type="pres">
      <dgm:prSet presAssocID="{9C0B0875-B6CC-472D-BC12-32B776D5D426}" presName="vert1" presStyleCnt="0"/>
      <dgm:spPr/>
    </dgm:pt>
    <dgm:pt modelId="{B45D1370-4B4F-4DFC-8BCF-3D3041233431}" type="pres">
      <dgm:prSet presAssocID="{3F9E7CCE-A7E9-49E5-98A4-EA948EFC53BF}" presName="thickLine" presStyleLbl="alignNode1" presStyleIdx="5" presStyleCnt="6"/>
      <dgm:spPr/>
    </dgm:pt>
    <dgm:pt modelId="{3B07593A-A4F8-4066-8F65-1728517B70C2}" type="pres">
      <dgm:prSet presAssocID="{3F9E7CCE-A7E9-49E5-98A4-EA948EFC53BF}" presName="horz1" presStyleCnt="0"/>
      <dgm:spPr/>
    </dgm:pt>
    <dgm:pt modelId="{8C165340-7D2F-4D15-829D-09E3632EB9B8}" type="pres">
      <dgm:prSet presAssocID="{3F9E7CCE-A7E9-49E5-98A4-EA948EFC53BF}" presName="tx1" presStyleLbl="revTx" presStyleIdx="5" presStyleCnt="6"/>
      <dgm:spPr/>
    </dgm:pt>
    <dgm:pt modelId="{9603A8C0-88F1-4531-B098-35EFF8D93A34}" type="pres">
      <dgm:prSet presAssocID="{3F9E7CCE-A7E9-49E5-98A4-EA948EFC53BF}" presName="vert1" presStyleCnt="0"/>
      <dgm:spPr/>
    </dgm:pt>
  </dgm:ptLst>
  <dgm:cxnLst>
    <dgm:cxn modelId="{08629C05-1341-402F-B960-4C24B297FF2F}" type="presOf" srcId="{27BD133E-0E90-4273-BC74-5E7A5D77A91B}" destId="{2F84A5DE-A0FB-4004-8255-62517D2666FC}" srcOrd="0" destOrd="0" presId="urn:microsoft.com/office/officeart/2008/layout/LinedList"/>
    <dgm:cxn modelId="{6754BE0F-8002-409E-80B7-7C20861D0D01}" srcId="{FACCDF69-6677-4248-8423-88043C32B86D}" destId="{485070CD-A141-40D4-BB11-FF7452FBCC4E}" srcOrd="1" destOrd="0" parTransId="{1BAD41F4-43B2-4472-BE24-69DD3C63CAB2}" sibTransId="{54E2EF6C-01B9-4ECA-918E-411A56AC9EA5}"/>
    <dgm:cxn modelId="{A8F32A29-D152-4018-B9D1-CFA70431AAEA}" type="presOf" srcId="{FACCDF69-6677-4248-8423-88043C32B86D}" destId="{C900D666-6A1E-4EF5-A725-56A85447F7DA}" srcOrd="0" destOrd="0" presId="urn:microsoft.com/office/officeart/2008/layout/LinedList"/>
    <dgm:cxn modelId="{EA76F27A-53DE-47A1-8843-9D2A8638EDC6}" srcId="{FACCDF69-6677-4248-8423-88043C32B86D}" destId="{27BD133E-0E90-4273-BC74-5E7A5D77A91B}" srcOrd="0" destOrd="0" parTransId="{C1137CFF-3E49-4903-A453-ABAC080851B8}" sibTransId="{5B336C3F-6F41-4DBB-90BD-690B28E3C56C}"/>
    <dgm:cxn modelId="{DA20E789-2720-4B62-9BC8-0497A074F199}" type="presOf" srcId="{9C0B0875-B6CC-472D-BC12-32B776D5D426}" destId="{5137AA25-56AB-488B-AC59-4581261337DC}" srcOrd="0" destOrd="0" presId="urn:microsoft.com/office/officeart/2008/layout/LinedList"/>
    <dgm:cxn modelId="{1135D38F-6217-42D3-99BB-6682C5FD4B6C}" type="presOf" srcId="{3F9E7CCE-A7E9-49E5-98A4-EA948EFC53BF}" destId="{8C165340-7D2F-4D15-829D-09E3632EB9B8}" srcOrd="0" destOrd="0" presId="urn:microsoft.com/office/officeart/2008/layout/LinedList"/>
    <dgm:cxn modelId="{62BFD3AC-F87F-4EBD-9569-DABFD411634A}" type="presOf" srcId="{485070CD-A141-40D4-BB11-FF7452FBCC4E}" destId="{53B0B87B-FEAD-4959-8231-9A1FECC7F2AA}" srcOrd="0" destOrd="0" presId="urn:microsoft.com/office/officeart/2008/layout/LinedList"/>
    <dgm:cxn modelId="{0D6C5FC1-97E9-4A2D-BD3A-56C0C0C1F7CB}" srcId="{FACCDF69-6677-4248-8423-88043C32B86D}" destId="{93588764-6755-4A0A-BC8D-35FFA2B5081E}" srcOrd="3" destOrd="0" parTransId="{6743BFB4-7202-427E-ABD5-B068D6DCEF30}" sibTransId="{62FB6771-C61E-4FF5-9C3A-D6A8037ED2C0}"/>
    <dgm:cxn modelId="{BEB5BEC2-E079-422F-B445-E18D3E3F16D7}" srcId="{FACCDF69-6677-4248-8423-88043C32B86D}" destId="{9C0B0875-B6CC-472D-BC12-32B776D5D426}" srcOrd="4" destOrd="0" parTransId="{D287E400-2F04-4215-AE2E-996DB6EE127F}" sibTransId="{2E742EC0-6633-4B19-8DF4-124D329A7798}"/>
    <dgm:cxn modelId="{D0F7EBC2-CDC8-4D28-BE74-1ACC8329C3EF}" srcId="{FACCDF69-6677-4248-8423-88043C32B86D}" destId="{3F9E7CCE-A7E9-49E5-98A4-EA948EFC53BF}" srcOrd="5" destOrd="0" parTransId="{327F6C6E-46A7-4C45-9A1E-847B6246755E}" sibTransId="{DAF329F5-AA61-46F9-9BCD-BC6FBA22F155}"/>
    <dgm:cxn modelId="{5707BFD2-003B-4BD0-B41D-2F75563C329F}" srcId="{FACCDF69-6677-4248-8423-88043C32B86D}" destId="{25EDCA20-6E36-453F-9447-B8E04FE5EB3F}" srcOrd="2" destOrd="0" parTransId="{7BC785FA-455E-4BAE-8104-61CA8B00D34D}" sibTransId="{539E5ECE-2E90-4A95-A741-5A9B50F4900B}"/>
    <dgm:cxn modelId="{68AD29E2-8DC2-481B-B3E1-D9A2A7E3D6A6}" type="presOf" srcId="{25EDCA20-6E36-453F-9447-B8E04FE5EB3F}" destId="{A8270FE3-B614-461F-B261-C596CE96C843}" srcOrd="0" destOrd="0" presId="urn:microsoft.com/office/officeart/2008/layout/LinedList"/>
    <dgm:cxn modelId="{688550F0-2261-4190-A9FB-70C82A2E7A1D}" type="presOf" srcId="{93588764-6755-4A0A-BC8D-35FFA2B5081E}" destId="{BB9650D6-42E2-48CF-A9A9-079963ECBD4D}" srcOrd="0" destOrd="0" presId="urn:microsoft.com/office/officeart/2008/layout/LinedList"/>
    <dgm:cxn modelId="{86995448-2B5A-42E0-92B3-3B88D25080CE}" type="presParOf" srcId="{C900D666-6A1E-4EF5-A725-56A85447F7DA}" destId="{DD38C546-DE1D-41C0-B06E-753737D75E01}" srcOrd="0" destOrd="0" presId="urn:microsoft.com/office/officeart/2008/layout/LinedList"/>
    <dgm:cxn modelId="{362DF74C-845C-4CF7-890A-2B8BD97695EA}" type="presParOf" srcId="{C900D666-6A1E-4EF5-A725-56A85447F7DA}" destId="{2F8CB7F3-00B5-4633-8FAA-C45AD034006D}" srcOrd="1" destOrd="0" presId="urn:microsoft.com/office/officeart/2008/layout/LinedList"/>
    <dgm:cxn modelId="{9150EE10-901C-46B2-B682-EFD9A492F43B}" type="presParOf" srcId="{2F8CB7F3-00B5-4633-8FAA-C45AD034006D}" destId="{2F84A5DE-A0FB-4004-8255-62517D2666FC}" srcOrd="0" destOrd="0" presId="urn:microsoft.com/office/officeart/2008/layout/LinedList"/>
    <dgm:cxn modelId="{78C8E7A0-CA64-4FD9-BBA9-8044D5D49341}" type="presParOf" srcId="{2F8CB7F3-00B5-4633-8FAA-C45AD034006D}" destId="{A60ACB7B-D6CA-41EE-B43F-3B224722FCB5}" srcOrd="1" destOrd="0" presId="urn:microsoft.com/office/officeart/2008/layout/LinedList"/>
    <dgm:cxn modelId="{1EE5FE11-2C61-4618-8C10-80C7BC501EA9}" type="presParOf" srcId="{C900D666-6A1E-4EF5-A725-56A85447F7DA}" destId="{D6E056D0-8074-4711-8DD8-F15192DEF4DB}" srcOrd="2" destOrd="0" presId="urn:microsoft.com/office/officeart/2008/layout/LinedList"/>
    <dgm:cxn modelId="{EE6EA199-A74C-4DE0-B1ED-7B79AE7EA208}" type="presParOf" srcId="{C900D666-6A1E-4EF5-A725-56A85447F7DA}" destId="{3A134835-3132-418F-B655-F4A651E3437C}" srcOrd="3" destOrd="0" presId="urn:microsoft.com/office/officeart/2008/layout/LinedList"/>
    <dgm:cxn modelId="{01FA6D79-8901-4FD3-9EF8-B18309849BC5}" type="presParOf" srcId="{3A134835-3132-418F-B655-F4A651E3437C}" destId="{53B0B87B-FEAD-4959-8231-9A1FECC7F2AA}" srcOrd="0" destOrd="0" presId="urn:microsoft.com/office/officeart/2008/layout/LinedList"/>
    <dgm:cxn modelId="{14E6859F-4C54-4E3F-BC2F-51FC56F97328}" type="presParOf" srcId="{3A134835-3132-418F-B655-F4A651E3437C}" destId="{988888FD-0AFB-4D54-B64F-66955B6CB262}" srcOrd="1" destOrd="0" presId="urn:microsoft.com/office/officeart/2008/layout/LinedList"/>
    <dgm:cxn modelId="{34DCD392-5F60-4531-B1E7-DFE3EBEDF5FB}" type="presParOf" srcId="{C900D666-6A1E-4EF5-A725-56A85447F7DA}" destId="{97CD72A1-D320-417E-B259-83FA9575587A}" srcOrd="4" destOrd="0" presId="urn:microsoft.com/office/officeart/2008/layout/LinedList"/>
    <dgm:cxn modelId="{0956D02C-E7E2-4141-95CF-B3D6F220E681}" type="presParOf" srcId="{C900D666-6A1E-4EF5-A725-56A85447F7DA}" destId="{CA0263A0-1737-4955-A348-4A4DBC95A80C}" srcOrd="5" destOrd="0" presId="urn:microsoft.com/office/officeart/2008/layout/LinedList"/>
    <dgm:cxn modelId="{1D131E5B-B4C2-48A7-8C65-7DCB8071E1C9}" type="presParOf" srcId="{CA0263A0-1737-4955-A348-4A4DBC95A80C}" destId="{A8270FE3-B614-461F-B261-C596CE96C843}" srcOrd="0" destOrd="0" presId="urn:microsoft.com/office/officeart/2008/layout/LinedList"/>
    <dgm:cxn modelId="{9A0D1EA6-308E-4A58-9D02-71DB18178F02}" type="presParOf" srcId="{CA0263A0-1737-4955-A348-4A4DBC95A80C}" destId="{BF46CC8B-6B59-4731-8642-40EE7E2ACCF5}" srcOrd="1" destOrd="0" presId="urn:microsoft.com/office/officeart/2008/layout/LinedList"/>
    <dgm:cxn modelId="{89723DAB-4B7F-42A2-893F-9046AE5ED9E7}" type="presParOf" srcId="{C900D666-6A1E-4EF5-A725-56A85447F7DA}" destId="{F0E7CA28-EEC2-4391-9753-A2299A760059}" srcOrd="6" destOrd="0" presId="urn:microsoft.com/office/officeart/2008/layout/LinedList"/>
    <dgm:cxn modelId="{0CA5BD3B-5611-4760-8BA5-CC36B91A472F}" type="presParOf" srcId="{C900D666-6A1E-4EF5-A725-56A85447F7DA}" destId="{E56FA18D-C0E8-4E48-8739-01348986C858}" srcOrd="7" destOrd="0" presId="urn:microsoft.com/office/officeart/2008/layout/LinedList"/>
    <dgm:cxn modelId="{2CE3A578-8DB8-4F20-8F59-AC5E97271886}" type="presParOf" srcId="{E56FA18D-C0E8-4E48-8739-01348986C858}" destId="{BB9650D6-42E2-48CF-A9A9-079963ECBD4D}" srcOrd="0" destOrd="0" presId="urn:microsoft.com/office/officeart/2008/layout/LinedList"/>
    <dgm:cxn modelId="{CD222FB7-3E4A-433F-BF9D-B4A6087C2DA0}" type="presParOf" srcId="{E56FA18D-C0E8-4E48-8739-01348986C858}" destId="{346C4C59-4E13-4E56-9969-D767228F362C}" srcOrd="1" destOrd="0" presId="urn:microsoft.com/office/officeart/2008/layout/LinedList"/>
    <dgm:cxn modelId="{2FD3AA17-E448-456A-BDE0-DF1BB5BB0680}" type="presParOf" srcId="{C900D666-6A1E-4EF5-A725-56A85447F7DA}" destId="{331D966C-D893-4F23-8CA1-2269D9A0B888}" srcOrd="8" destOrd="0" presId="urn:microsoft.com/office/officeart/2008/layout/LinedList"/>
    <dgm:cxn modelId="{4174A2A9-C78B-42A7-BC4D-C716620E28FE}" type="presParOf" srcId="{C900D666-6A1E-4EF5-A725-56A85447F7DA}" destId="{B8D75A00-E946-4DA2-BAEF-61DF3BBAA8D8}" srcOrd="9" destOrd="0" presId="urn:microsoft.com/office/officeart/2008/layout/LinedList"/>
    <dgm:cxn modelId="{5F8C1407-708F-48F9-9CF1-E69CAE81EBA8}" type="presParOf" srcId="{B8D75A00-E946-4DA2-BAEF-61DF3BBAA8D8}" destId="{5137AA25-56AB-488B-AC59-4581261337DC}" srcOrd="0" destOrd="0" presId="urn:microsoft.com/office/officeart/2008/layout/LinedList"/>
    <dgm:cxn modelId="{6C42E721-C940-4B36-9E34-05035C881840}" type="presParOf" srcId="{B8D75A00-E946-4DA2-BAEF-61DF3BBAA8D8}" destId="{3B54915F-1AF8-4853-9627-E54F1D81DC86}" srcOrd="1" destOrd="0" presId="urn:microsoft.com/office/officeart/2008/layout/LinedList"/>
    <dgm:cxn modelId="{F055CD3A-A5F5-46DE-85CA-28D204995708}" type="presParOf" srcId="{C900D666-6A1E-4EF5-A725-56A85447F7DA}" destId="{B45D1370-4B4F-4DFC-8BCF-3D3041233431}" srcOrd="10" destOrd="0" presId="urn:microsoft.com/office/officeart/2008/layout/LinedList"/>
    <dgm:cxn modelId="{264E16D1-93B2-46C1-830E-C06C6ABAB4D1}" type="presParOf" srcId="{C900D666-6A1E-4EF5-A725-56A85447F7DA}" destId="{3B07593A-A4F8-4066-8F65-1728517B70C2}" srcOrd="11" destOrd="0" presId="urn:microsoft.com/office/officeart/2008/layout/LinedList"/>
    <dgm:cxn modelId="{054999C4-85B8-4D46-BFDF-065BA3ECC363}" type="presParOf" srcId="{3B07593A-A4F8-4066-8F65-1728517B70C2}" destId="{8C165340-7D2F-4D15-829D-09E3632EB9B8}" srcOrd="0" destOrd="0" presId="urn:microsoft.com/office/officeart/2008/layout/LinedList"/>
    <dgm:cxn modelId="{26D80CBA-2904-4D9F-B948-315BC3C2F2D3}" type="presParOf" srcId="{3B07593A-A4F8-4066-8F65-1728517B70C2}" destId="{9603A8C0-88F1-4531-B098-35EFF8D93A34}"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C6AAD7-E598-4A31-8E40-9694C2BF302F}">
      <dsp:nvSpPr>
        <dsp:cNvPr id="0" name=""/>
        <dsp:cNvSpPr/>
      </dsp:nvSpPr>
      <dsp:spPr>
        <a:xfrm>
          <a:off x="0" y="641"/>
          <a:ext cx="5913437"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60AF7F-F956-4998-A98D-5D08DECAD4F5}">
      <dsp:nvSpPr>
        <dsp:cNvPr id="0" name=""/>
        <dsp:cNvSpPr/>
      </dsp:nvSpPr>
      <dsp:spPr>
        <a:xfrm>
          <a:off x="0" y="641"/>
          <a:ext cx="5913437" cy="10500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fr-CA" sz="1800" kern="1200" dirty="0"/>
            <a:t>Un portrait en plein changement : celui des apprenants et apprenantes!</a:t>
          </a:r>
          <a:endParaRPr lang="en-US" sz="1800" kern="1200" dirty="0"/>
        </a:p>
      </dsp:txBody>
      <dsp:txXfrm>
        <a:off x="0" y="641"/>
        <a:ext cx="5913437" cy="1050033"/>
      </dsp:txXfrm>
    </dsp:sp>
    <dsp:sp modelId="{721CA613-F66A-47A9-AD97-5681283A4A22}">
      <dsp:nvSpPr>
        <dsp:cNvPr id="0" name=""/>
        <dsp:cNvSpPr/>
      </dsp:nvSpPr>
      <dsp:spPr>
        <a:xfrm>
          <a:off x="0" y="1050674"/>
          <a:ext cx="5913437" cy="0"/>
        </a:xfrm>
        <a:prstGeom prst="line">
          <a:avLst/>
        </a:prstGeom>
        <a:solidFill>
          <a:schemeClr val="accent5">
            <a:hueOff val="623814"/>
            <a:satOff val="-12622"/>
            <a:lumOff val="392"/>
            <a:alphaOff val="0"/>
          </a:schemeClr>
        </a:solidFill>
        <a:ln w="19050" cap="rnd" cmpd="sng" algn="ctr">
          <a:solidFill>
            <a:schemeClr val="accent5">
              <a:hueOff val="623814"/>
              <a:satOff val="-12622"/>
              <a:lumOff val="39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085FF5-F43D-4A8A-8357-D2D956483A4A}">
      <dsp:nvSpPr>
        <dsp:cNvPr id="0" name=""/>
        <dsp:cNvSpPr/>
      </dsp:nvSpPr>
      <dsp:spPr>
        <a:xfrm>
          <a:off x="0" y="1050674"/>
          <a:ext cx="5913437" cy="10500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fr-CA" sz="1800" kern="1200" dirty="0"/>
            <a:t>Depuis 2000, dans l’ensemble du réseau UQ : forte augmentation du nombre d’</a:t>
          </a:r>
          <a:r>
            <a:rPr lang="fr-CA" sz="1800" kern="1200" dirty="0" err="1"/>
            <a:t>étudiant.e.s</a:t>
          </a:r>
          <a:r>
            <a:rPr lang="fr-CA" sz="1800" kern="1200" dirty="0"/>
            <a:t> en situation de handicap ou ayant des troubles de l’apprentissage</a:t>
          </a:r>
          <a:endParaRPr lang="en-US" sz="1800" kern="1200" dirty="0"/>
        </a:p>
      </dsp:txBody>
      <dsp:txXfrm>
        <a:off x="0" y="1050674"/>
        <a:ext cx="5913437" cy="1050033"/>
      </dsp:txXfrm>
    </dsp:sp>
    <dsp:sp modelId="{448F900F-BB0C-4685-86B9-7E00A5DBCB86}">
      <dsp:nvSpPr>
        <dsp:cNvPr id="0" name=""/>
        <dsp:cNvSpPr/>
      </dsp:nvSpPr>
      <dsp:spPr>
        <a:xfrm>
          <a:off x="0" y="2100708"/>
          <a:ext cx="5913437" cy="0"/>
        </a:xfrm>
        <a:prstGeom prst="line">
          <a:avLst/>
        </a:prstGeom>
        <a:solidFill>
          <a:schemeClr val="accent5">
            <a:hueOff val="1247628"/>
            <a:satOff val="-25244"/>
            <a:lumOff val="784"/>
            <a:alphaOff val="0"/>
          </a:schemeClr>
        </a:solidFill>
        <a:ln w="19050" cap="rnd" cmpd="sng" algn="ctr">
          <a:solidFill>
            <a:schemeClr val="accent5">
              <a:hueOff val="1247628"/>
              <a:satOff val="-25244"/>
              <a:lumOff val="78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1003CA-89E9-4512-A9D4-A9CFB144F440}">
      <dsp:nvSpPr>
        <dsp:cNvPr id="0" name=""/>
        <dsp:cNvSpPr/>
      </dsp:nvSpPr>
      <dsp:spPr>
        <a:xfrm>
          <a:off x="0" y="2100708"/>
          <a:ext cx="5913437" cy="10500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fr-CA" sz="1800" kern="1200" dirty="0"/>
            <a:t>Augmentation du nombre d’</a:t>
          </a:r>
          <a:r>
            <a:rPr lang="fr-CA" sz="1800" kern="1200" dirty="0" err="1"/>
            <a:t>étudiant.e.s</a:t>
          </a:r>
          <a:r>
            <a:rPr lang="fr-CA" sz="1800" kern="1200" dirty="0"/>
            <a:t> en situation de handicap dans l’ensemble du réseau des UQ (2002-2020) : de 1 645 à 19 296</a:t>
          </a:r>
          <a:endParaRPr lang="en-US" sz="1800" kern="1200" dirty="0"/>
        </a:p>
      </dsp:txBody>
      <dsp:txXfrm>
        <a:off x="0" y="2100708"/>
        <a:ext cx="5913437" cy="1050033"/>
      </dsp:txXfrm>
    </dsp:sp>
    <dsp:sp modelId="{C5F7EECC-553E-441B-8706-2EA0A331B193}">
      <dsp:nvSpPr>
        <dsp:cNvPr id="0" name=""/>
        <dsp:cNvSpPr/>
      </dsp:nvSpPr>
      <dsp:spPr>
        <a:xfrm>
          <a:off x="0" y="3150741"/>
          <a:ext cx="5913437" cy="0"/>
        </a:xfrm>
        <a:prstGeom prst="line">
          <a:avLst/>
        </a:prstGeom>
        <a:solidFill>
          <a:schemeClr val="accent5">
            <a:hueOff val="1871442"/>
            <a:satOff val="-37867"/>
            <a:lumOff val="1177"/>
            <a:alphaOff val="0"/>
          </a:schemeClr>
        </a:solidFill>
        <a:ln w="19050" cap="rnd" cmpd="sng" algn="ctr">
          <a:solidFill>
            <a:schemeClr val="accent5">
              <a:hueOff val="1871442"/>
              <a:satOff val="-37867"/>
              <a:lumOff val="11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5B5588-5ED4-4FEC-B9CD-817F3F3C2C97}">
      <dsp:nvSpPr>
        <dsp:cNvPr id="0" name=""/>
        <dsp:cNvSpPr/>
      </dsp:nvSpPr>
      <dsp:spPr>
        <a:xfrm>
          <a:off x="0" y="3150741"/>
          <a:ext cx="5913437" cy="10500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fr-CA" sz="1800" kern="1200" dirty="0"/>
            <a:t>% d’</a:t>
          </a:r>
          <a:r>
            <a:rPr lang="fr-CA" sz="1800" kern="1200" dirty="0" err="1"/>
            <a:t>étudiant.e.s</a:t>
          </a:r>
          <a:r>
            <a:rPr lang="fr-CA" sz="1800" kern="1200" dirty="0"/>
            <a:t> en situation de handicap dans l’ensemble du réseau des UQ (2019-2020) : 6 </a:t>
          </a:r>
          <a:endParaRPr lang="en-US" sz="1800" kern="1200" dirty="0"/>
        </a:p>
      </dsp:txBody>
      <dsp:txXfrm>
        <a:off x="0" y="3150741"/>
        <a:ext cx="5913437" cy="1050033"/>
      </dsp:txXfrm>
    </dsp:sp>
    <dsp:sp modelId="{794FFE6A-1850-46CB-AB2F-778D717557E1}">
      <dsp:nvSpPr>
        <dsp:cNvPr id="0" name=""/>
        <dsp:cNvSpPr/>
      </dsp:nvSpPr>
      <dsp:spPr>
        <a:xfrm>
          <a:off x="0" y="4200775"/>
          <a:ext cx="5913437" cy="0"/>
        </a:xfrm>
        <a:prstGeom prst="line">
          <a:avLst/>
        </a:prstGeom>
        <a:solidFill>
          <a:schemeClr val="accent5">
            <a:hueOff val="2495256"/>
            <a:satOff val="-50489"/>
            <a:lumOff val="1569"/>
            <a:alphaOff val="0"/>
          </a:schemeClr>
        </a:solidFill>
        <a:ln w="19050" cap="rnd" cmpd="sng" algn="ctr">
          <a:solidFill>
            <a:schemeClr val="accent5">
              <a:hueOff val="2495256"/>
              <a:satOff val="-50489"/>
              <a:lumOff val="156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0B2B7C-7265-4749-8EC8-7AD0CA7C1901}">
      <dsp:nvSpPr>
        <dsp:cNvPr id="0" name=""/>
        <dsp:cNvSpPr/>
      </dsp:nvSpPr>
      <dsp:spPr>
        <a:xfrm>
          <a:off x="0" y="4200775"/>
          <a:ext cx="5913437" cy="10500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fr-CA" sz="1600" kern="1200" dirty="0"/>
            <a:t>REMARQUE : il s’agit uniquement de ceux et celles qui ont contacté le service d’accueil et de soutien de leur institution universitaire!</a:t>
          </a:r>
        </a:p>
        <a:p>
          <a:pPr marL="0" lvl="0" indent="0" algn="l" defTabSz="711200">
            <a:lnSpc>
              <a:spcPct val="90000"/>
            </a:lnSpc>
            <a:spcBef>
              <a:spcPct val="0"/>
            </a:spcBef>
            <a:spcAft>
              <a:spcPct val="35000"/>
            </a:spcAft>
            <a:buNone/>
          </a:pPr>
          <a:endParaRPr lang="fr-CA" sz="1200" kern="1200" dirty="0"/>
        </a:p>
        <a:p>
          <a:pPr marL="0" lvl="0" indent="0" algn="l" defTabSz="711200">
            <a:lnSpc>
              <a:spcPct val="90000"/>
            </a:lnSpc>
            <a:spcBef>
              <a:spcPct val="0"/>
            </a:spcBef>
            <a:spcAft>
              <a:spcPct val="35000"/>
            </a:spcAft>
            <a:buNone/>
          </a:pPr>
          <a:r>
            <a:rPr lang="fr-CA" sz="1200" kern="1200" dirty="0"/>
            <a:t>Source: </a:t>
          </a:r>
          <a:r>
            <a:rPr lang="fr-CA" sz="1200" kern="1200" dirty="0" err="1"/>
            <a:t>Tebourbi</a:t>
          </a:r>
          <a:r>
            <a:rPr lang="fr-CA" sz="1200" kern="1200" dirty="0"/>
            <a:t> et Demers : 2021</a:t>
          </a:r>
          <a:endParaRPr lang="en-US" sz="1200" kern="1200" dirty="0"/>
        </a:p>
      </dsp:txBody>
      <dsp:txXfrm>
        <a:off x="0" y="4200775"/>
        <a:ext cx="5913437" cy="10500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C008D9-584B-4418-98BE-4775ACA47421}">
      <dsp:nvSpPr>
        <dsp:cNvPr id="0" name=""/>
        <dsp:cNvSpPr/>
      </dsp:nvSpPr>
      <dsp:spPr>
        <a:xfrm>
          <a:off x="0" y="36949"/>
          <a:ext cx="6628804" cy="108234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fr-CA" sz="1300" b="1" kern="1200">
              <a:latin typeface="Candara" panose="020E0502030303020204" pitchFamily="34" charset="0"/>
            </a:rPr>
            <a:t>Les handicaps invisibles ou émergents (troubles de l’attention, langage et parole, santé mentale, troubles de l’apprentissage, etc.) : de + en + nombreux</a:t>
          </a:r>
          <a:endParaRPr lang="en-US" sz="1300" b="1" kern="1200">
            <a:latin typeface="Candara" panose="020E0502030303020204" pitchFamily="34" charset="0"/>
          </a:endParaRPr>
        </a:p>
      </dsp:txBody>
      <dsp:txXfrm>
        <a:off x="52835" y="89784"/>
        <a:ext cx="6523134" cy="976670"/>
      </dsp:txXfrm>
    </dsp:sp>
    <dsp:sp modelId="{E8408A14-BC83-4FE8-BC3F-0F36A4F08A87}">
      <dsp:nvSpPr>
        <dsp:cNvPr id="0" name=""/>
        <dsp:cNvSpPr/>
      </dsp:nvSpPr>
      <dsp:spPr>
        <a:xfrm>
          <a:off x="0" y="1156730"/>
          <a:ext cx="6628804" cy="727228"/>
        </a:xfrm>
        <a:prstGeom prst="roundRect">
          <a:avLst/>
        </a:prstGeom>
        <a:gradFill rotWithShape="0">
          <a:gsLst>
            <a:gs pos="0">
              <a:schemeClr val="accent2">
                <a:hueOff val="-592857"/>
                <a:satOff val="2840"/>
                <a:lumOff val="2627"/>
                <a:alphaOff val="0"/>
                <a:tint val="96000"/>
                <a:lumMod val="100000"/>
              </a:schemeClr>
            </a:gs>
            <a:gs pos="78000">
              <a:schemeClr val="accent2">
                <a:hueOff val="-592857"/>
                <a:satOff val="2840"/>
                <a:lumOff val="262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fr-CA" sz="1300" b="1" kern="1200">
              <a:latin typeface="Candara" panose="020E0502030303020204" pitchFamily="34" charset="0"/>
            </a:rPr>
            <a:t>Troubles de l’attention de + en + répandus : 4 145 avec troubles de l’attention dans le réseau UQ en 2015 vs 7 263 en 2020 (+75,2 %)</a:t>
          </a:r>
          <a:endParaRPr lang="en-US" sz="1300" b="1" kern="1200">
            <a:latin typeface="Candara" panose="020E0502030303020204" pitchFamily="34" charset="0"/>
          </a:endParaRPr>
        </a:p>
      </dsp:txBody>
      <dsp:txXfrm>
        <a:off x="35500" y="1192230"/>
        <a:ext cx="6557804" cy="656228"/>
      </dsp:txXfrm>
    </dsp:sp>
    <dsp:sp modelId="{62663EDD-BA89-4782-867D-77663463F1DA}">
      <dsp:nvSpPr>
        <dsp:cNvPr id="0" name=""/>
        <dsp:cNvSpPr/>
      </dsp:nvSpPr>
      <dsp:spPr>
        <a:xfrm>
          <a:off x="0" y="1921398"/>
          <a:ext cx="6628804" cy="727228"/>
        </a:xfrm>
        <a:prstGeom prst="roundRect">
          <a:avLst/>
        </a:prstGeom>
        <a:gradFill rotWithShape="0">
          <a:gsLst>
            <a:gs pos="0">
              <a:schemeClr val="accent2">
                <a:hueOff val="-1185714"/>
                <a:satOff val="5680"/>
                <a:lumOff val="5255"/>
                <a:alphaOff val="0"/>
                <a:tint val="96000"/>
                <a:lumMod val="100000"/>
              </a:schemeClr>
            </a:gs>
            <a:gs pos="78000">
              <a:schemeClr val="accent2">
                <a:hueOff val="-1185714"/>
                <a:satOff val="5680"/>
                <a:lumOff val="525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fr-CA" sz="1300" b="1" kern="1200" dirty="0" err="1">
              <a:latin typeface="Candara" panose="020E0502030303020204" pitchFamily="34" charset="0"/>
            </a:rPr>
            <a:t>Étudiant.e.s</a:t>
          </a:r>
          <a:r>
            <a:rPr lang="fr-CA" sz="1300" b="1" kern="1200" dirty="0">
              <a:latin typeface="Candara" panose="020E0502030303020204" pitchFamily="34" charset="0"/>
            </a:rPr>
            <a:t> ayant un handicap invisible ou émergent (troubles de l’attention, langage et parole, santé mentale, trouble d’apprentissage, spectre de l’autisme) de plus en plus nombreux à l’université : 84 % des étudiants en situation de handicap (2014)</a:t>
          </a:r>
          <a:endParaRPr lang="en-US" sz="1300" b="1" kern="1200" dirty="0">
            <a:latin typeface="Candara" panose="020E0502030303020204" pitchFamily="34" charset="0"/>
          </a:endParaRPr>
        </a:p>
      </dsp:txBody>
      <dsp:txXfrm>
        <a:off x="35500" y="1956898"/>
        <a:ext cx="6557804" cy="656228"/>
      </dsp:txXfrm>
    </dsp:sp>
    <dsp:sp modelId="{BBC07BFB-81B7-4538-8DCE-31A8A82ED398}">
      <dsp:nvSpPr>
        <dsp:cNvPr id="0" name=""/>
        <dsp:cNvSpPr/>
      </dsp:nvSpPr>
      <dsp:spPr>
        <a:xfrm>
          <a:off x="0" y="2686066"/>
          <a:ext cx="6628804" cy="727228"/>
        </a:xfrm>
        <a:prstGeom prst="roundRect">
          <a:avLst/>
        </a:prstGeom>
        <a:gradFill rotWithShape="0">
          <a:gsLst>
            <a:gs pos="0">
              <a:schemeClr val="accent2">
                <a:hueOff val="-1778572"/>
                <a:satOff val="8520"/>
                <a:lumOff val="7882"/>
                <a:alphaOff val="0"/>
                <a:tint val="96000"/>
                <a:lumMod val="100000"/>
              </a:schemeClr>
            </a:gs>
            <a:gs pos="78000">
              <a:schemeClr val="accent2">
                <a:hueOff val="-1778572"/>
                <a:satOff val="8520"/>
                <a:lumOff val="788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fr-CA" sz="1300" b="1" kern="1200" dirty="0">
              <a:latin typeface="Candara" panose="020E0502030303020204" pitchFamily="34" charset="0"/>
            </a:rPr>
            <a:t>88 % des </a:t>
          </a:r>
          <a:r>
            <a:rPr lang="fr-CA" sz="1300" b="1" kern="1200" dirty="0" err="1">
              <a:latin typeface="Candara" panose="020E0502030303020204" pitchFamily="34" charset="0"/>
            </a:rPr>
            <a:t>étudiant.e.s</a:t>
          </a:r>
          <a:r>
            <a:rPr lang="fr-CA" sz="1300" b="1" kern="1200" dirty="0">
              <a:latin typeface="Candara" panose="020E0502030303020204" pitchFamily="34" charset="0"/>
            </a:rPr>
            <a:t> en situation de handicap se retrouvent au 1</a:t>
          </a:r>
          <a:r>
            <a:rPr lang="fr-CA" sz="1300" b="1" kern="1200" baseline="30000" dirty="0">
              <a:latin typeface="Candara" panose="020E0502030303020204" pitchFamily="34" charset="0"/>
            </a:rPr>
            <a:t>er</a:t>
          </a:r>
          <a:r>
            <a:rPr lang="fr-CA" sz="1300" b="1" kern="1200" dirty="0">
              <a:latin typeface="Candara" panose="020E0502030303020204" pitchFamily="34" charset="0"/>
            </a:rPr>
            <a:t> cycle</a:t>
          </a:r>
          <a:endParaRPr lang="en-US" sz="1300" b="1" kern="1200" dirty="0">
            <a:latin typeface="Candara" panose="020E0502030303020204" pitchFamily="34" charset="0"/>
          </a:endParaRPr>
        </a:p>
      </dsp:txBody>
      <dsp:txXfrm>
        <a:off x="35500" y="2721566"/>
        <a:ext cx="6557804" cy="656228"/>
      </dsp:txXfrm>
    </dsp:sp>
    <dsp:sp modelId="{AB6A4CC7-E40C-497A-B998-3FEA44072BFC}">
      <dsp:nvSpPr>
        <dsp:cNvPr id="0" name=""/>
        <dsp:cNvSpPr/>
      </dsp:nvSpPr>
      <dsp:spPr>
        <a:xfrm>
          <a:off x="0" y="3450735"/>
          <a:ext cx="6628804" cy="727228"/>
        </a:xfrm>
        <a:prstGeom prst="roundRect">
          <a:avLst/>
        </a:prstGeom>
        <a:gradFill rotWithShape="0">
          <a:gsLst>
            <a:gs pos="0">
              <a:schemeClr val="accent2">
                <a:hueOff val="-2371429"/>
                <a:satOff val="11360"/>
                <a:lumOff val="10510"/>
                <a:alphaOff val="0"/>
                <a:tint val="96000"/>
                <a:lumMod val="100000"/>
              </a:schemeClr>
            </a:gs>
            <a:gs pos="78000">
              <a:schemeClr val="accent2">
                <a:hueOff val="-2371429"/>
                <a:satOff val="11360"/>
                <a:lumOff val="1051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fr-CA" sz="1300" b="1" kern="1200" dirty="0">
              <a:latin typeface="Candara" panose="020E0502030303020204" pitchFamily="34" charset="0"/>
            </a:rPr>
            <a:t>ESH : plus nombreux dans les sciences humaines (27 %), de l’administration (21 %) et de l’éducation (9 %)</a:t>
          </a:r>
          <a:endParaRPr lang="en-US" sz="1300" b="1" kern="1200" dirty="0">
            <a:latin typeface="Candara" panose="020E0502030303020204" pitchFamily="34" charset="0"/>
          </a:endParaRPr>
        </a:p>
      </dsp:txBody>
      <dsp:txXfrm>
        <a:off x="35500" y="3486235"/>
        <a:ext cx="6557804" cy="656228"/>
      </dsp:txXfrm>
    </dsp:sp>
    <dsp:sp modelId="{78E235AD-EDF3-40A4-A381-680113C224F5}">
      <dsp:nvSpPr>
        <dsp:cNvPr id="0" name=""/>
        <dsp:cNvSpPr/>
      </dsp:nvSpPr>
      <dsp:spPr>
        <a:xfrm>
          <a:off x="0" y="4215403"/>
          <a:ext cx="6628804" cy="727228"/>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b="1" kern="1200" dirty="0">
              <a:latin typeface="Candara" panose="020E0502030303020204" pitchFamily="34" charset="0"/>
            </a:rPr>
            <a:t>Aspect ÉDI : de + </a:t>
          </a:r>
          <a:r>
            <a:rPr lang="en-US" sz="1300" b="1" kern="1200" dirty="0" err="1">
              <a:latin typeface="Candara" panose="020E0502030303020204" pitchFamily="34" charset="0"/>
            </a:rPr>
            <a:t>en</a:t>
          </a:r>
          <a:r>
            <a:rPr lang="en-US" sz="1300" b="1" kern="1200" dirty="0">
              <a:latin typeface="Candara" panose="020E0502030303020204" pitchFamily="34" charset="0"/>
            </a:rPr>
            <a:t> + </a:t>
          </a:r>
          <a:r>
            <a:rPr lang="en-US" sz="1300" b="1" kern="1200" dirty="0" err="1">
              <a:latin typeface="Candara" panose="020E0502030303020204" pitchFamily="34" charset="0"/>
            </a:rPr>
            <a:t>d’étudiant.e.s</a:t>
          </a:r>
          <a:r>
            <a:rPr lang="en-US" sz="1300" b="1" kern="1200" dirty="0">
              <a:latin typeface="Candara" panose="020E0502030303020204" pitchFamily="34" charset="0"/>
            </a:rPr>
            <a:t> </a:t>
          </a:r>
          <a:r>
            <a:rPr lang="en-US" sz="1300" b="1" kern="1200" dirty="0" err="1">
              <a:latin typeface="Candara" panose="020E0502030303020204" pitchFamily="34" charset="0"/>
            </a:rPr>
            <a:t>membres</a:t>
          </a:r>
          <a:r>
            <a:rPr lang="en-US" sz="1300" b="1" kern="1200" dirty="0">
              <a:latin typeface="Candara" panose="020E0502030303020204" pitchFamily="34" charset="0"/>
            </a:rPr>
            <a:t> des </a:t>
          </a:r>
          <a:r>
            <a:rPr lang="en-US" sz="1300" b="1" kern="1200" dirty="0" err="1">
              <a:latin typeface="Candara" panose="020E0502030303020204" pitchFamily="34" charset="0"/>
            </a:rPr>
            <a:t>groupes</a:t>
          </a:r>
          <a:r>
            <a:rPr lang="en-US" sz="1300" b="1" kern="1200" dirty="0">
              <a:latin typeface="Candara" panose="020E0502030303020204" pitchFamily="34" charset="0"/>
            </a:rPr>
            <a:t> </a:t>
          </a:r>
          <a:r>
            <a:rPr lang="en-US" sz="1300" b="1" kern="1200" dirty="0" err="1">
              <a:latin typeface="Candara" panose="020E0502030303020204" pitchFamily="34" charset="0"/>
            </a:rPr>
            <a:t>désignés</a:t>
          </a:r>
          <a:r>
            <a:rPr lang="en-US" sz="1300" b="1" kern="1200" dirty="0">
              <a:latin typeface="Candara" panose="020E0502030303020204" pitchFamily="34" charset="0"/>
            </a:rPr>
            <a:t> (femmes, </a:t>
          </a:r>
          <a:r>
            <a:rPr lang="en-US" sz="1300" b="1" kern="1200" dirty="0" err="1">
              <a:latin typeface="Candara" panose="020E0502030303020204" pitchFamily="34" charset="0"/>
            </a:rPr>
            <a:t>minorités</a:t>
          </a:r>
          <a:r>
            <a:rPr lang="en-US" sz="1300" b="1" kern="1200" dirty="0">
              <a:latin typeface="Candara" panose="020E0502030303020204" pitchFamily="34" charset="0"/>
            </a:rPr>
            <a:t> </a:t>
          </a:r>
          <a:r>
            <a:rPr lang="en-US" sz="1300" b="1" kern="1200" dirty="0" err="1">
              <a:latin typeface="Candara" panose="020E0502030303020204" pitchFamily="34" charset="0"/>
            </a:rPr>
            <a:t>visibles</a:t>
          </a:r>
          <a:r>
            <a:rPr lang="en-US" sz="1300" b="1" kern="1200" dirty="0">
              <a:latin typeface="Candara" panose="020E0502030303020204" pitchFamily="34" charset="0"/>
            </a:rPr>
            <a:t> </a:t>
          </a:r>
          <a:r>
            <a:rPr lang="en-US" sz="1300" b="1" kern="1200" dirty="0" err="1">
              <a:latin typeface="Candara" panose="020E0502030303020204" pitchFamily="34" charset="0"/>
            </a:rPr>
            <a:t>ou</a:t>
          </a:r>
          <a:r>
            <a:rPr lang="en-US" sz="1300" b="1" kern="1200" dirty="0">
              <a:latin typeface="Candara" panose="020E0502030303020204" pitchFamily="34" charset="0"/>
            </a:rPr>
            <a:t> </a:t>
          </a:r>
          <a:r>
            <a:rPr lang="en-US" sz="1300" b="1" kern="1200" dirty="0" err="1">
              <a:latin typeface="Candara" panose="020E0502030303020204" pitchFamily="34" charset="0"/>
            </a:rPr>
            <a:t>personnes</a:t>
          </a:r>
          <a:r>
            <a:rPr lang="en-US" sz="1300" b="1" kern="1200" dirty="0">
              <a:latin typeface="Candara" panose="020E0502030303020204" pitchFamily="34" charset="0"/>
            </a:rPr>
            <a:t> </a:t>
          </a:r>
          <a:r>
            <a:rPr lang="en-US" sz="1300" b="1" kern="1200" dirty="0" err="1">
              <a:latin typeface="Candara" panose="020E0502030303020204" pitchFamily="34" charset="0"/>
            </a:rPr>
            <a:t>racisées</a:t>
          </a:r>
          <a:r>
            <a:rPr lang="en-US" sz="1300" b="1" kern="1200" dirty="0">
              <a:latin typeface="Candara" panose="020E0502030303020204" pitchFamily="34" charset="0"/>
            </a:rPr>
            <a:t>, </a:t>
          </a:r>
          <a:r>
            <a:rPr lang="en-US" sz="1300" b="1" kern="1200" dirty="0" err="1">
              <a:latin typeface="Candara" panose="020E0502030303020204" pitchFamily="34" charset="0"/>
            </a:rPr>
            <a:t>personnes</a:t>
          </a:r>
          <a:r>
            <a:rPr lang="en-US" sz="1300" b="1" kern="1200" dirty="0">
              <a:latin typeface="Candara" panose="020E0502030303020204" pitchFamily="34" charset="0"/>
            </a:rPr>
            <a:t> </a:t>
          </a:r>
          <a:r>
            <a:rPr lang="en-US" sz="1300" b="1" kern="1200" dirty="0" err="1">
              <a:latin typeface="Candara" panose="020E0502030303020204" pitchFamily="34" charset="0"/>
            </a:rPr>
            <a:t>en</a:t>
          </a:r>
          <a:r>
            <a:rPr lang="en-US" sz="1300" b="1" kern="1200" dirty="0">
              <a:latin typeface="Candara" panose="020E0502030303020204" pitchFamily="34" charset="0"/>
            </a:rPr>
            <a:t> situation de handicap, </a:t>
          </a:r>
          <a:r>
            <a:rPr lang="en-US" sz="1300" b="1" kern="1200" dirty="0" err="1">
              <a:latin typeface="Candara" panose="020E0502030303020204" pitchFamily="34" charset="0"/>
            </a:rPr>
            <a:t>Autochtones</a:t>
          </a:r>
          <a:r>
            <a:rPr lang="en-US" sz="1300" b="1" kern="1200" dirty="0">
              <a:latin typeface="Candara" panose="020E0502030303020204" pitchFamily="34" charset="0"/>
            </a:rPr>
            <a:t>, etc.)</a:t>
          </a:r>
        </a:p>
      </dsp:txBody>
      <dsp:txXfrm>
        <a:off x="35500" y="4250903"/>
        <a:ext cx="6557804" cy="6562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125BD8-5A56-4AA7-8603-BC79B1166730}">
      <dsp:nvSpPr>
        <dsp:cNvPr id="0" name=""/>
        <dsp:cNvSpPr/>
      </dsp:nvSpPr>
      <dsp:spPr>
        <a:xfrm>
          <a:off x="0" y="0"/>
          <a:ext cx="8163718" cy="1116968"/>
        </a:xfrm>
        <a:prstGeom prst="roundRect">
          <a:avLst>
            <a:gd name="adj" fmla="val 1000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fr-CA" sz="1600" kern="1200" dirty="0"/>
            <a:t>Depuis 2018, les établissements d’enseignement supérieur québécois ont l’obligation de se conformer à des normes en matière d’accessibilité Web, à la fois pour les sites publics, les intranets et les extranets. </a:t>
          </a:r>
          <a:endParaRPr lang="en-US" sz="1600" kern="1200" dirty="0"/>
        </a:p>
      </dsp:txBody>
      <dsp:txXfrm>
        <a:off x="32715" y="32715"/>
        <a:ext cx="6958422" cy="1051538"/>
      </dsp:txXfrm>
    </dsp:sp>
    <dsp:sp modelId="{585575B3-FB58-4027-82AE-5B7AFDA335F7}">
      <dsp:nvSpPr>
        <dsp:cNvPr id="0" name=""/>
        <dsp:cNvSpPr/>
      </dsp:nvSpPr>
      <dsp:spPr>
        <a:xfrm>
          <a:off x="720328" y="1303129"/>
          <a:ext cx="8163718" cy="1116968"/>
        </a:xfrm>
        <a:prstGeom prst="roundRect">
          <a:avLst>
            <a:gd name="adj" fmla="val 10000"/>
          </a:avLst>
        </a:prstGeom>
        <a:solidFill>
          <a:schemeClr val="accent5">
            <a:hueOff val="1247628"/>
            <a:satOff val="-25244"/>
            <a:lumOff val="78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fr-CA" sz="1600" kern="1200"/>
            <a:t>Les normes s’appliquent à l’ensemble des contenus Web, y compris les documents téléchargeables et le multimédia.</a:t>
          </a:r>
          <a:endParaRPr lang="en-US" sz="1600" kern="1200"/>
        </a:p>
      </dsp:txBody>
      <dsp:txXfrm>
        <a:off x="753043" y="1335844"/>
        <a:ext cx="6651931" cy="1051538"/>
      </dsp:txXfrm>
    </dsp:sp>
    <dsp:sp modelId="{1BCC6AD7-E6C6-4F9C-9A12-0980B50C8F50}">
      <dsp:nvSpPr>
        <dsp:cNvPr id="0" name=""/>
        <dsp:cNvSpPr/>
      </dsp:nvSpPr>
      <dsp:spPr>
        <a:xfrm>
          <a:off x="1440656" y="2606258"/>
          <a:ext cx="8163718" cy="1116968"/>
        </a:xfrm>
        <a:prstGeom prst="roundRect">
          <a:avLst>
            <a:gd name="adj" fmla="val 10000"/>
          </a:avLst>
        </a:prstGeom>
        <a:solidFill>
          <a:schemeClr val="accent5">
            <a:hueOff val="2495256"/>
            <a:satOff val="-50489"/>
            <a:lumOff val="1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fr-CA" sz="1600" kern="1200" dirty="0"/>
            <a:t>Un contenu ou un service sur le Web est considéré comme accessible lorsque toute personne, peu importe ses incapacités (ex.: visuelles, motrices, cognitives) peut le comprendre, y naviguer et interagir avec lui (Secrétariat du Conseil du Trésor, 2009).</a:t>
          </a:r>
        </a:p>
      </dsp:txBody>
      <dsp:txXfrm>
        <a:off x="1473371" y="2638973"/>
        <a:ext cx="6651931" cy="1051538"/>
      </dsp:txXfrm>
    </dsp:sp>
    <dsp:sp modelId="{9743A407-AF6C-4AEE-9A8F-6ED1E63F2739}">
      <dsp:nvSpPr>
        <dsp:cNvPr id="0" name=""/>
        <dsp:cNvSpPr/>
      </dsp:nvSpPr>
      <dsp:spPr>
        <a:xfrm>
          <a:off x="7437689" y="847034"/>
          <a:ext cx="726029" cy="726029"/>
        </a:xfrm>
        <a:prstGeom prst="downArrow">
          <a:avLst>
            <a:gd name="adj1" fmla="val 55000"/>
            <a:gd name="adj2" fmla="val 45000"/>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7601046" y="847034"/>
        <a:ext cx="399315" cy="546337"/>
      </dsp:txXfrm>
    </dsp:sp>
    <dsp:sp modelId="{2804FCBE-952B-4C59-9C8E-E6ED0F27C3E7}">
      <dsp:nvSpPr>
        <dsp:cNvPr id="0" name=""/>
        <dsp:cNvSpPr/>
      </dsp:nvSpPr>
      <dsp:spPr>
        <a:xfrm>
          <a:off x="8158017" y="2142717"/>
          <a:ext cx="726029" cy="726029"/>
        </a:xfrm>
        <a:prstGeom prst="downArrow">
          <a:avLst>
            <a:gd name="adj1" fmla="val 55000"/>
            <a:gd name="adj2" fmla="val 45000"/>
          </a:avLst>
        </a:prstGeom>
        <a:solidFill>
          <a:schemeClr val="accent5">
            <a:tint val="40000"/>
            <a:alpha val="90000"/>
            <a:hueOff val="2651784"/>
            <a:satOff val="-27828"/>
            <a:lumOff val="-1825"/>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8321374" y="2142717"/>
        <a:ext cx="399315" cy="5463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EED678-9713-4B4E-B683-6A0C81F28FA2}">
      <dsp:nvSpPr>
        <dsp:cNvPr id="0" name=""/>
        <dsp:cNvSpPr/>
      </dsp:nvSpPr>
      <dsp:spPr>
        <a:xfrm>
          <a:off x="643352" y="0"/>
          <a:ext cx="8486543" cy="1273236"/>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kern="1200" dirty="0"/>
            <a:t>Concrètement, ça veut dire tenir compte des enjeux visuels, auditifs, moteurs et cognitifs des personnes utilisatrices. Entre autres :</a:t>
          </a:r>
          <a:endParaRPr lang="en-US" sz="1600" kern="1200" dirty="0"/>
        </a:p>
      </dsp:txBody>
      <dsp:txXfrm>
        <a:off x="643352" y="0"/>
        <a:ext cx="8486543" cy="1273236"/>
      </dsp:txXfrm>
    </dsp:sp>
    <dsp:sp modelId="{6E01AD7E-5D16-477E-A4BE-199B64378C46}">
      <dsp:nvSpPr>
        <dsp:cNvPr id="0" name=""/>
        <dsp:cNvSpPr/>
      </dsp:nvSpPr>
      <dsp:spPr>
        <a:xfrm>
          <a:off x="239757" y="1486176"/>
          <a:ext cx="2122060" cy="1273236"/>
        </a:xfrm>
        <a:prstGeom prst="rect">
          <a:avLst/>
        </a:prstGeom>
        <a:solidFill>
          <a:schemeClr val="accent5">
            <a:hueOff val="415876"/>
            <a:satOff val="-8415"/>
            <a:lumOff val="26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kern="1200" dirty="0"/>
            <a:t>Réserver le soulignement aux hyperliens</a:t>
          </a:r>
          <a:endParaRPr lang="en-US" sz="1600" kern="1200" dirty="0"/>
        </a:p>
      </dsp:txBody>
      <dsp:txXfrm>
        <a:off x="239757" y="1486176"/>
        <a:ext cx="2122060" cy="1273236"/>
      </dsp:txXfrm>
    </dsp:sp>
    <dsp:sp modelId="{95807F5D-C8AC-4B9F-9152-E986321004A2}">
      <dsp:nvSpPr>
        <dsp:cNvPr id="0" name=""/>
        <dsp:cNvSpPr/>
      </dsp:nvSpPr>
      <dsp:spPr>
        <a:xfrm>
          <a:off x="2574024" y="1486176"/>
          <a:ext cx="2122060" cy="1273236"/>
        </a:xfrm>
        <a:prstGeom prst="rect">
          <a:avLst/>
        </a:prstGeom>
        <a:solidFill>
          <a:schemeClr val="accent5">
            <a:hueOff val="831752"/>
            <a:satOff val="-16830"/>
            <a:lumOff val="52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kern="1200" dirty="0"/>
            <a:t>Éviter les éléments qui brillent, scintillent ou peuvent distraire</a:t>
          </a:r>
          <a:endParaRPr lang="en-US" sz="1600" kern="1200" dirty="0"/>
        </a:p>
      </dsp:txBody>
      <dsp:txXfrm>
        <a:off x="2574024" y="1486176"/>
        <a:ext cx="2122060" cy="1273236"/>
      </dsp:txXfrm>
    </dsp:sp>
    <dsp:sp modelId="{1C48117E-35F0-49B9-B50C-E18771778E4E}">
      <dsp:nvSpPr>
        <dsp:cNvPr id="0" name=""/>
        <dsp:cNvSpPr/>
      </dsp:nvSpPr>
      <dsp:spPr>
        <a:xfrm>
          <a:off x="4908290" y="1486176"/>
          <a:ext cx="2122060" cy="1273236"/>
        </a:xfrm>
        <a:prstGeom prst="rect">
          <a:avLst/>
        </a:prstGeom>
        <a:solidFill>
          <a:schemeClr val="accent5">
            <a:hueOff val="1247628"/>
            <a:satOff val="-25244"/>
            <a:lumOff val="78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kern="1200" dirty="0"/>
            <a:t>Éviter les animations flash</a:t>
          </a:r>
          <a:endParaRPr lang="en-US" sz="1600" kern="1200" dirty="0"/>
        </a:p>
      </dsp:txBody>
      <dsp:txXfrm>
        <a:off x="4908290" y="1486176"/>
        <a:ext cx="2122060" cy="1273236"/>
      </dsp:txXfrm>
    </dsp:sp>
    <dsp:sp modelId="{A6AA2DAF-434F-4F4C-8995-533FE8C84BAD}">
      <dsp:nvSpPr>
        <dsp:cNvPr id="0" name=""/>
        <dsp:cNvSpPr/>
      </dsp:nvSpPr>
      <dsp:spPr>
        <a:xfrm>
          <a:off x="7242556" y="1486176"/>
          <a:ext cx="2122060" cy="1273236"/>
        </a:xfrm>
        <a:prstGeom prst="rect">
          <a:avLst/>
        </a:prstGeom>
        <a:solidFill>
          <a:schemeClr val="accent5">
            <a:hueOff val="1663504"/>
            <a:satOff val="-33659"/>
            <a:lumOff val="104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kern="1200" dirty="0"/>
            <a:t>Éviter les images de fond</a:t>
          </a:r>
          <a:endParaRPr lang="en-US" sz="1600" kern="1200" dirty="0"/>
        </a:p>
      </dsp:txBody>
      <dsp:txXfrm>
        <a:off x="7242556" y="1486176"/>
        <a:ext cx="2122060" cy="1273236"/>
      </dsp:txXfrm>
    </dsp:sp>
    <dsp:sp modelId="{8F93A999-7366-48EF-8A50-6449B058B847}">
      <dsp:nvSpPr>
        <dsp:cNvPr id="0" name=""/>
        <dsp:cNvSpPr/>
      </dsp:nvSpPr>
      <dsp:spPr>
        <a:xfrm>
          <a:off x="2574024" y="2971618"/>
          <a:ext cx="2122060" cy="1273236"/>
        </a:xfrm>
        <a:prstGeom prst="rect">
          <a:avLst/>
        </a:prstGeom>
        <a:solidFill>
          <a:schemeClr val="accent5">
            <a:hueOff val="2079380"/>
            <a:satOff val="-42074"/>
            <a:lumOff val="130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kern="1200" dirty="0"/>
            <a:t>Rendre l’information lisible sans que la couleur soit nécessaire</a:t>
          </a:r>
          <a:endParaRPr lang="en-US" sz="1600" kern="1200" dirty="0"/>
        </a:p>
      </dsp:txBody>
      <dsp:txXfrm>
        <a:off x="2574024" y="2971618"/>
        <a:ext cx="2122060" cy="1273236"/>
      </dsp:txXfrm>
    </dsp:sp>
    <dsp:sp modelId="{126ED700-70FB-4997-B1BD-9C2AB1CE63F0}">
      <dsp:nvSpPr>
        <dsp:cNvPr id="0" name=""/>
        <dsp:cNvSpPr/>
      </dsp:nvSpPr>
      <dsp:spPr>
        <a:xfrm>
          <a:off x="4908290" y="2971618"/>
          <a:ext cx="2122060" cy="1273236"/>
        </a:xfrm>
        <a:prstGeom prst="rect">
          <a:avLst/>
        </a:prstGeom>
        <a:solidFill>
          <a:schemeClr val="accent5">
            <a:hueOff val="2495256"/>
            <a:satOff val="-50489"/>
            <a:lumOff val="1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kern="1200" dirty="0"/>
            <a:t>Proposer une alternative textuelle et un sous-titrage pour les supports vidéo et audio</a:t>
          </a:r>
          <a:endParaRPr lang="en-US" sz="1600" kern="1200" dirty="0"/>
        </a:p>
      </dsp:txBody>
      <dsp:txXfrm>
        <a:off x="4908290" y="2971618"/>
        <a:ext cx="2122060" cy="12732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38C546-DE1D-41C0-B06E-753737D75E01}">
      <dsp:nvSpPr>
        <dsp:cNvPr id="0" name=""/>
        <dsp:cNvSpPr/>
      </dsp:nvSpPr>
      <dsp:spPr>
        <a:xfrm>
          <a:off x="0" y="1894"/>
          <a:ext cx="4064439"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2F84A5DE-A0FB-4004-8255-62517D2666FC}">
      <dsp:nvSpPr>
        <dsp:cNvPr id="0" name=""/>
        <dsp:cNvSpPr/>
      </dsp:nvSpPr>
      <dsp:spPr>
        <a:xfrm>
          <a:off x="0" y="1894"/>
          <a:ext cx="4064439" cy="646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CA" sz="1500" kern="1200" dirty="0"/>
            <a:t>Design inclusif dès le départ</a:t>
          </a:r>
          <a:endParaRPr lang="en-US" sz="1500" kern="1200" dirty="0"/>
        </a:p>
      </dsp:txBody>
      <dsp:txXfrm>
        <a:off x="0" y="1894"/>
        <a:ext cx="4064439" cy="646163"/>
      </dsp:txXfrm>
    </dsp:sp>
    <dsp:sp modelId="{D6E056D0-8074-4711-8DD8-F15192DEF4DB}">
      <dsp:nvSpPr>
        <dsp:cNvPr id="0" name=""/>
        <dsp:cNvSpPr/>
      </dsp:nvSpPr>
      <dsp:spPr>
        <a:xfrm>
          <a:off x="0" y="648058"/>
          <a:ext cx="4064439"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53B0B87B-FEAD-4959-8231-9A1FECC7F2AA}">
      <dsp:nvSpPr>
        <dsp:cNvPr id="0" name=""/>
        <dsp:cNvSpPr/>
      </dsp:nvSpPr>
      <dsp:spPr>
        <a:xfrm>
          <a:off x="0" y="648058"/>
          <a:ext cx="4064439" cy="646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CA" sz="1500" kern="1200" dirty="0"/>
            <a:t>L’enseignant n’a pas à trouver des solutions pour accommoder les étudiants au cas par cas</a:t>
          </a:r>
          <a:endParaRPr lang="en-US" sz="1500" kern="1200" dirty="0"/>
        </a:p>
      </dsp:txBody>
      <dsp:txXfrm>
        <a:off x="0" y="648058"/>
        <a:ext cx="4064439" cy="646163"/>
      </dsp:txXfrm>
    </dsp:sp>
    <dsp:sp modelId="{97CD72A1-D320-417E-B259-83FA9575587A}">
      <dsp:nvSpPr>
        <dsp:cNvPr id="0" name=""/>
        <dsp:cNvSpPr/>
      </dsp:nvSpPr>
      <dsp:spPr>
        <a:xfrm>
          <a:off x="0" y="1294222"/>
          <a:ext cx="4064439"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A8270FE3-B614-461F-B261-C596CE96C843}">
      <dsp:nvSpPr>
        <dsp:cNvPr id="0" name=""/>
        <dsp:cNvSpPr/>
      </dsp:nvSpPr>
      <dsp:spPr>
        <a:xfrm>
          <a:off x="0" y="1294222"/>
          <a:ext cx="4064439" cy="646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CA" sz="1500" kern="1200" dirty="0"/>
            <a:t>Diminution du stress des enseignants</a:t>
          </a:r>
          <a:endParaRPr lang="en-US" sz="1500" kern="1200" dirty="0"/>
        </a:p>
      </dsp:txBody>
      <dsp:txXfrm>
        <a:off x="0" y="1294222"/>
        <a:ext cx="4064439" cy="646163"/>
      </dsp:txXfrm>
    </dsp:sp>
    <dsp:sp modelId="{F0E7CA28-EEC2-4391-9753-A2299A760059}">
      <dsp:nvSpPr>
        <dsp:cNvPr id="0" name=""/>
        <dsp:cNvSpPr/>
      </dsp:nvSpPr>
      <dsp:spPr>
        <a:xfrm>
          <a:off x="0" y="1940386"/>
          <a:ext cx="4064439"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BB9650D6-42E2-48CF-A9A9-079963ECBD4D}">
      <dsp:nvSpPr>
        <dsp:cNvPr id="0" name=""/>
        <dsp:cNvSpPr/>
      </dsp:nvSpPr>
      <dsp:spPr>
        <a:xfrm>
          <a:off x="0" y="1940386"/>
          <a:ext cx="4064439" cy="646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CA" sz="1500" kern="1200" dirty="0"/>
            <a:t>Réussite accrue des </a:t>
          </a:r>
          <a:r>
            <a:rPr lang="fr-CA" sz="1500" kern="1200" dirty="0" err="1"/>
            <a:t>apprenant.e.s</a:t>
          </a:r>
          <a:endParaRPr lang="en-US" sz="1500" kern="1200" dirty="0"/>
        </a:p>
      </dsp:txBody>
      <dsp:txXfrm>
        <a:off x="0" y="1940386"/>
        <a:ext cx="4064439" cy="646163"/>
      </dsp:txXfrm>
    </dsp:sp>
    <dsp:sp modelId="{331D966C-D893-4F23-8CA1-2269D9A0B888}">
      <dsp:nvSpPr>
        <dsp:cNvPr id="0" name=""/>
        <dsp:cNvSpPr/>
      </dsp:nvSpPr>
      <dsp:spPr>
        <a:xfrm>
          <a:off x="0" y="2586550"/>
          <a:ext cx="4064439"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5137AA25-56AB-488B-AC59-4581261337DC}">
      <dsp:nvSpPr>
        <dsp:cNvPr id="0" name=""/>
        <dsp:cNvSpPr/>
      </dsp:nvSpPr>
      <dsp:spPr>
        <a:xfrm>
          <a:off x="0" y="2586550"/>
          <a:ext cx="4064439" cy="646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CA" sz="1500" b="0" i="0" kern="1200" dirty="0"/>
            <a:t>Autonomie des </a:t>
          </a:r>
          <a:r>
            <a:rPr lang="fr-CA" sz="1500" b="0" i="0" kern="1200" dirty="0" err="1"/>
            <a:t>étudiant.e.s</a:t>
          </a:r>
          <a:endParaRPr lang="en-US" sz="1500" kern="1200" dirty="0"/>
        </a:p>
      </dsp:txBody>
      <dsp:txXfrm>
        <a:off x="0" y="2586550"/>
        <a:ext cx="4064439" cy="646163"/>
      </dsp:txXfrm>
    </dsp:sp>
    <dsp:sp modelId="{B45D1370-4B4F-4DFC-8BCF-3D3041233431}">
      <dsp:nvSpPr>
        <dsp:cNvPr id="0" name=""/>
        <dsp:cNvSpPr/>
      </dsp:nvSpPr>
      <dsp:spPr>
        <a:xfrm>
          <a:off x="0" y="3232714"/>
          <a:ext cx="4064439"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8C165340-7D2F-4D15-829D-09E3632EB9B8}">
      <dsp:nvSpPr>
        <dsp:cNvPr id="0" name=""/>
        <dsp:cNvSpPr/>
      </dsp:nvSpPr>
      <dsp:spPr>
        <a:xfrm>
          <a:off x="0" y="3232714"/>
          <a:ext cx="4064439" cy="646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CA" sz="1500" kern="1200" dirty="0"/>
            <a:t>Diminution potentielle des demandes d’accompagnement</a:t>
          </a:r>
          <a:endParaRPr lang="en-US" sz="1500" kern="1200" dirty="0"/>
        </a:p>
      </dsp:txBody>
      <dsp:txXfrm>
        <a:off x="0" y="3232714"/>
        <a:ext cx="4064439" cy="64616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fr-CA"/>
          </a:p>
        </p:txBody>
      </p:sp>
      <p:sp>
        <p:nvSpPr>
          <p:cNvPr id="3" name="Espace réservé de la date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036C153-4111-4A94-96DA-3DA7CB4DB0B2}" type="datetimeFigureOut">
              <a:rPr lang="fr-CA" smtClean="0"/>
              <a:t>2023-05-25</a:t>
            </a:fld>
            <a:endParaRPr lang="fr-CA"/>
          </a:p>
        </p:txBody>
      </p:sp>
      <p:sp>
        <p:nvSpPr>
          <p:cNvPr id="4" name="Espace réservé du pied de page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fr-CA"/>
          </a:p>
        </p:txBody>
      </p:sp>
      <p:sp>
        <p:nvSpPr>
          <p:cNvPr id="5" name="Espace réservé du numéro de diapositive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85698AD-E49A-4908-A723-9E6C3449820D}" type="slidenum">
              <a:rPr lang="fr-CA" smtClean="0"/>
              <a:t>‹N°›</a:t>
            </a:fld>
            <a:endParaRPr lang="fr-CA"/>
          </a:p>
        </p:txBody>
      </p:sp>
    </p:spTree>
    <p:extLst>
      <p:ext uri="{BB962C8B-B14F-4D97-AF65-F5344CB8AC3E}">
        <p14:creationId xmlns:p14="http://schemas.microsoft.com/office/powerpoint/2010/main" val="317513904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729274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3299803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71241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93450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34616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3651110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2742473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2488847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189440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A61015F-7CC6-4D0A-9D87-873EA4C304CC}" type="datetimeFigureOut">
              <a:rPr lang="en-US" smtClean="0"/>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9988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1846695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2021760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5/25/2023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940654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5/25/2023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86821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3345926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0298CD5-6C1E-4009-B41F-6DF62E31D3BE}" type="datetimeFigureOut">
              <a:rPr lang="en-US" smtClean="0"/>
              <a:pPr/>
              <a:t>5/25/2023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2207883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0298CD5-6C1E-4009-B41F-6DF62E31D3BE}" type="datetimeFigureOut">
              <a:rPr lang="en-US" smtClean="0"/>
              <a:pPr/>
              <a:t>5/25/2023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3963778656"/>
      </p:ext>
    </p:extLst>
  </p:cSld>
  <p:clrMap bg1="lt1" tx1="dk1" bg2="lt2" tx2="dk2" accent1="accent1" accent2="accent2" accent3="accent3" accent4="accent4" accent5="accent5" accent6="accent6" hlink="hlink" folHlink="folHlink"/>
  <p:sldLayoutIdLst>
    <p:sldLayoutId id="2147484500" r:id="rId1"/>
    <p:sldLayoutId id="2147484501" r:id="rId2"/>
    <p:sldLayoutId id="2147484502" r:id="rId3"/>
    <p:sldLayoutId id="2147484503" r:id="rId4"/>
    <p:sldLayoutId id="2147484504" r:id="rId5"/>
    <p:sldLayoutId id="2147484505" r:id="rId6"/>
    <p:sldLayoutId id="2147484506" r:id="rId7"/>
    <p:sldLayoutId id="2147484507" r:id="rId8"/>
    <p:sldLayoutId id="2147484508" r:id="rId9"/>
    <p:sldLayoutId id="2147484509" r:id="rId10"/>
    <p:sldLayoutId id="2147484510" r:id="rId11"/>
    <p:sldLayoutId id="2147484511" r:id="rId12"/>
    <p:sldLayoutId id="2147484512" r:id="rId13"/>
    <p:sldLayoutId id="2147484513" r:id="rId14"/>
    <p:sldLayoutId id="2147484514" r:id="rId15"/>
    <p:sldLayoutId id="214748451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w3.org/WAI/standards-guidelines/wcag/fr" TargetMode="External"/><Relationship Id="rId2" Type="http://schemas.openxmlformats.org/officeDocument/2006/relationships/hyperlink" Target="https://www.iso.org/fr/standard/58625.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www.tresor.gouv.qc.ca/ressources-informationnelles/architecture-dentreprise-gouvernementale/standards-et-normes/accessibilite-du-web/" TargetMode="External"/><Relationship Id="rId3" Type="http://schemas.openxmlformats.org/officeDocument/2006/relationships/hyperlink" Target="https://wet-boew.github.io/wet-boew/index-fr.html" TargetMode="External"/><Relationship Id="rId7" Type="http://schemas.openxmlformats.org/officeDocument/2006/relationships/hyperlink" Target="https://www.w3.org/Translations/WCAG20-fr/" TargetMode="External"/><Relationship Id="rId2" Type="http://schemas.openxmlformats.org/officeDocument/2006/relationships/hyperlink" Target="https://chairemediashandicaps.uqam.ca/" TargetMode="External"/><Relationship Id="rId1" Type="http://schemas.openxmlformats.org/officeDocument/2006/relationships/slideLayout" Target="../slideLayouts/slideLayout2.xml"/><Relationship Id="rId6" Type="http://schemas.openxmlformats.org/officeDocument/2006/relationships/hyperlink" Target="https://ciao.ca/services/accessibilite/normes-accessibilite/" TargetMode="External"/><Relationship Id="rId5" Type="http://schemas.openxmlformats.org/officeDocument/2006/relationships/hyperlink" Target="https://www.tresor.gouv.qc.ca/fileadmin/PDF/ressources_informationnelles/AccessibiliteWeb/principes_directeurs.pdf" TargetMode="External"/><Relationship Id="rId10" Type="http://schemas.openxmlformats.org/officeDocument/2006/relationships/hyperlink" Target="https://collections.banq.qc.ca/ark:/52327/bs2754094" TargetMode="External"/><Relationship Id="rId4" Type="http://schemas.openxmlformats.org/officeDocument/2006/relationships/hyperlink" Target="https://www.legisquebec.gouv.qc.ca/fr/document/lc/G-1.03" TargetMode="External"/><Relationship Id="rId9" Type="http://schemas.openxmlformats.org/officeDocument/2006/relationships/hyperlink" Target="https://www.tresor.gouv.qc.ca/fileadmin/PDF/ressources_informationnelles/AccessibiliteWeb/standard-access-web.pdf"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hyperlink" Target="https://www.tresor.gouv.qc.ca/ressources-informationnelles/architecture-dentreprise-gouvernementale/standards-et-normes/accessibilite-du-web"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hyperlink" Target="https://www.aqicesh.ca/corps-professoral/cadre-juridique-et-politique-institutionnelle/" TargetMode="External"/><Relationship Id="rId2" Type="http://schemas.openxmlformats.org/officeDocument/2006/relationships/hyperlink" Target="https://www.tresor.gouv.qc.ca/fileadmin/PDF/ressources_informationnelles/AccessibiliteWeb/standard-access-web.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4974337" y="1265314"/>
            <a:ext cx="4299666" cy="3249131"/>
          </a:xfrm>
        </p:spPr>
        <p:txBody>
          <a:bodyPr>
            <a:normAutofit/>
          </a:bodyPr>
          <a:lstStyle/>
          <a:p>
            <a:pPr algn="l">
              <a:lnSpc>
                <a:spcPct val="90000"/>
              </a:lnSpc>
              <a:spcAft>
                <a:spcPts val="800"/>
              </a:spcAft>
            </a:pPr>
            <a:br>
              <a:rPr lang="fr-CA" sz="1800" b="1" dirty="0">
                <a:effectLst/>
                <a:latin typeface="Calibri" panose="020F0502020204030204" pitchFamily="34" charset="0"/>
                <a:ea typeface="Calibri" panose="020F0502020204030204" pitchFamily="34" charset="0"/>
              </a:rPr>
            </a:br>
            <a:br>
              <a:rPr lang="fr-CA" sz="1800" b="1" dirty="0">
                <a:effectLst/>
                <a:latin typeface="Calibri" panose="020F0502020204030204" pitchFamily="34" charset="0"/>
                <a:ea typeface="Calibri" panose="020F0502020204030204" pitchFamily="34" charset="0"/>
              </a:rPr>
            </a:br>
            <a:r>
              <a:rPr lang="fr-CA" sz="1800" b="1">
                <a:effectLst/>
                <a:latin typeface="Calibri" panose="020F0502020204030204" pitchFamily="34" charset="0"/>
                <a:ea typeface="Calibri" panose="020F0502020204030204" pitchFamily="34" charset="0"/>
              </a:rPr>
              <a:t>Les enjeux légaux de l’accessibilité dans les dispositifs de l’apprentissage en ligne </a:t>
            </a:r>
            <a:br>
              <a:rPr lang="fr-CA" sz="1800"/>
            </a:br>
            <a:br>
              <a:rPr lang="fr-CA" sz="1800"/>
            </a:br>
            <a:br>
              <a:rPr lang="fr-CA" sz="1800"/>
            </a:br>
            <a:r>
              <a:rPr lang="fr-CA" sz="1800">
                <a:latin typeface="Calibri" panose="020F0502020204030204" pitchFamily="34" charset="0"/>
                <a:cs typeface="Calibri" panose="020F0502020204030204" pitchFamily="34" charset="0"/>
              </a:rPr>
              <a:t>Dans le cadre de la </a:t>
            </a:r>
            <a:r>
              <a:rPr lang="fr-CA" sz="1800" kern="100">
                <a:effectLst/>
                <a:latin typeface="Calibri" panose="020F0502020204030204" pitchFamily="34" charset="0"/>
                <a:ea typeface="Calibri" panose="020F0502020204030204" pitchFamily="34" charset="0"/>
                <a:cs typeface="Calibri" panose="020F0502020204030204" pitchFamily="34" charset="0"/>
              </a:rPr>
              <a:t>JOURNÉE IDE@  </a:t>
            </a:r>
            <a:br>
              <a:rPr lang="fr-CA" sz="1800" kern="100">
                <a:effectLst/>
                <a:latin typeface="Calibri" panose="020F0502020204030204" pitchFamily="34" charset="0"/>
                <a:ea typeface="Calibri" panose="020F0502020204030204" pitchFamily="34" charset="0"/>
                <a:cs typeface="Times New Roman" panose="02020603050405020304" pitchFamily="18" charset="0"/>
              </a:rPr>
            </a:br>
            <a:r>
              <a:rPr lang="fr-CA" sz="1800" b="1" kern="100">
                <a:effectLst/>
                <a:latin typeface="Calibri" panose="020F0502020204030204" pitchFamily="34" charset="0"/>
                <a:ea typeface="Calibri" panose="020F0502020204030204" pitchFamily="34" charset="0"/>
                <a:cs typeface="Calibri" panose="020F0502020204030204" pitchFamily="34" charset="0"/>
              </a:rPr>
              <a:t>L’apprentissage en ligne accessible et inclusif tout au long de la vie : découvrir, explorer, comprendre.</a:t>
            </a:r>
            <a:br>
              <a:rPr lang="fr-C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fr-CA" sz="1800"/>
          </a:p>
        </p:txBody>
      </p:sp>
      <p:sp>
        <p:nvSpPr>
          <p:cNvPr id="3" name="Sous-titre 2"/>
          <p:cNvSpPr>
            <a:spLocks noGrp="1"/>
          </p:cNvSpPr>
          <p:nvPr>
            <p:ph type="subTitle" idx="1"/>
          </p:nvPr>
        </p:nvSpPr>
        <p:spPr>
          <a:xfrm>
            <a:off x="4974336" y="4514446"/>
            <a:ext cx="4299666" cy="871042"/>
          </a:xfrm>
        </p:spPr>
        <p:txBody>
          <a:bodyPr>
            <a:normAutofit fontScale="85000" lnSpcReduction="20000"/>
          </a:bodyPr>
          <a:lstStyle/>
          <a:p>
            <a:pPr algn="l">
              <a:lnSpc>
                <a:spcPct val="90000"/>
              </a:lnSpc>
            </a:pPr>
            <a:endParaRPr lang="fr-CA" sz="900" dirty="0">
              <a:latin typeface="Candara" panose="020E0502030303020204" pitchFamily="34" charset="0"/>
            </a:endParaRPr>
          </a:p>
          <a:p>
            <a:pPr algn="l">
              <a:lnSpc>
                <a:spcPct val="90000"/>
              </a:lnSpc>
            </a:pPr>
            <a:r>
              <a:rPr lang="fr-CA" sz="1500" b="1" dirty="0">
                <a:latin typeface="Candara" panose="020E0502030303020204" pitchFamily="34" charset="0"/>
              </a:rPr>
              <a:t>Par Martin Blais, conseiller aux ressources académiques (équité, diversité et inclusion), Université TÉLUQ</a:t>
            </a:r>
          </a:p>
          <a:p>
            <a:pPr algn="l">
              <a:lnSpc>
                <a:spcPct val="90000"/>
              </a:lnSpc>
            </a:pPr>
            <a:r>
              <a:rPr lang="fr-CA" sz="1500" b="1" dirty="0">
                <a:latin typeface="Candara" panose="020E0502030303020204" pitchFamily="34" charset="0"/>
              </a:rPr>
              <a:t>19 juin 2023</a:t>
            </a:r>
          </a:p>
        </p:txBody>
      </p:sp>
      <p:sp>
        <p:nvSpPr>
          <p:cNvPr id="9" name="Isosceles Triangle 8">
            <a:extLst>
              <a:ext uri="{FF2B5EF4-FFF2-40B4-BE49-F238E27FC236}">
                <a16:creationId xmlns:a16="http://schemas.microsoft.com/office/drawing/2014/main" id="{5A7802B6-FF37-40CF-A7E2-6F2A0D9A9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4" name="Image 3" descr="C:\Users\mblais\AppData\Local\Microsoft\Windows\INetCache\Content.Word\logo_Uteluq_CMYK.png"/>
          <p:cNvPicPr/>
          <p:nvPr/>
        </p:nvPicPr>
        <p:blipFill>
          <a:blip r:embed="rId2">
            <a:extLst>
              <a:ext uri="{28A0092B-C50C-407E-A947-70E740481C1C}">
                <a14:useLocalDpi xmlns:a14="http://schemas.microsoft.com/office/drawing/2010/main" val="0"/>
              </a:ext>
            </a:extLst>
          </a:blip>
          <a:stretch>
            <a:fillRect/>
          </a:stretch>
        </p:blipFill>
        <p:spPr bwMode="auto">
          <a:xfrm>
            <a:off x="888604" y="2430370"/>
            <a:ext cx="3765692" cy="2005230"/>
          </a:xfrm>
          <a:prstGeom prst="rect">
            <a:avLst/>
          </a:prstGeom>
          <a:noFill/>
        </p:spPr>
      </p:pic>
    </p:spTree>
    <p:extLst>
      <p:ext uri="{BB962C8B-B14F-4D97-AF65-F5344CB8AC3E}">
        <p14:creationId xmlns:p14="http://schemas.microsoft.com/office/powerpoint/2010/main" val="2401385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CC2B8-16D4-2F3F-4B9A-D32687B7FD2B}"/>
              </a:ext>
            </a:extLst>
          </p:cNvPr>
          <p:cNvSpPr>
            <a:spLocks noGrp="1"/>
          </p:cNvSpPr>
          <p:nvPr>
            <p:ph type="title"/>
          </p:nvPr>
        </p:nvSpPr>
        <p:spPr/>
        <p:txBody>
          <a:bodyPr>
            <a:normAutofit/>
          </a:bodyPr>
          <a:lstStyle/>
          <a:p>
            <a:r>
              <a:rPr lang="fr-CA" dirty="0">
                <a:latin typeface="Candara" panose="020E0502030303020204" pitchFamily="34" charset="0"/>
              </a:rPr>
              <a:t>2-Obligations légales</a:t>
            </a:r>
            <a:br>
              <a:rPr lang="fr-CA" sz="2800" b="1" dirty="0">
                <a:latin typeface="Candara" panose="020E0502030303020204" pitchFamily="34" charset="0"/>
              </a:rPr>
            </a:br>
            <a:endParaRPr lang="fr-CA" sz="2800" b="1" dirty="0">
              <a:latin typeface="Candara" panose="020E0502030303020204" pitchFamily="34" charset="0"/>
            </a:endParaRPr>
          </a:p>
        </p:txBody>
      </p:sp>
      <p:sp>
        <p:nvSpPr>
          <p:cNvPr id="3" name="Espace réservé du contenu 2">
            <a:extLst>
              <a:ext uri="{FF2B5EF4-FFF2-40B4-BE49-F238E27FC236}">
                <a16:creationId xmlns:a16="http://schemas.microsoft.com/office/drawing/2014/main" id="{D180DC4C-7CB5-D483-7293-36D51D397F36}"/>
              </a:ext>
            </a:extLst>
          </p:cNvPr>
          <p:cNvSpPr>
            <a:spLocks noGrp="1"/>
          </p:cNvSpPr>
          <p:nvPr>
            <p:ph idx="1"/>
          </p:nvPr>
        </p:nvSpPr>
        <p:spPr>
          <a:xfrm>
            <a:off x="677334" y="1930401"/>
            <a:ext cx="8596668" cy="4110962"/>
          </a:xfrm>
        </p:spPr>
        <p:txBody>
          <a:bodyPr>
            <a:normAutofit lnSpcReduction="10000"/>
          </a:bodyPr>
          <a:lstStyle/>
          <a:p>
            <a:r>
              <a:rPr lang="fr-CA" b="1" dirty="0">
                <a:latin typeface="Candara" panose="020E0502030303020204" pitchFamily="34" charset="0"/>
              </a:rPr>
              <a:t>WCAG : Règles pour l’accessibilité des contenus Web (Web Content </a:t>
            </a:r>
            <a:r>
              <a:rPr lang="fr-CA" b="1" dirty="0" err="1">
                <a:latin typeface="Candara" panose="020E0502030303020204" pitchFamily="34" charset="0"/>
              </a:rPr>
              <a:t>Accessibility</a:t>
            </a:r>
            <a:r>
              <a:rPr lang="fr-CA" b="1" dirty="0">
                <a:latin typeface="Candara" panose="020E0502030303020204" pitchFamily="34" charset="0"/>
              </a:rPr>
              <a:t> Guidelines)</a:t>
            </a:r>
          </a:p>
          <a:p>
            <a:endParaRPr lang="fr-CA" b="1" dirty="0">
              <a:latin typeface="Candara" panose="020E0502030303020204" pitchFamily="34" charset="0"/>
            </a:endParaRPr>
          </a:p>
          <a:p>
            <a:r>
              <a:rPr lang="fr-CA" b="1" dirty="0">
                <a:latin typeface="Candara" panose="020E0502030303020204" pitchFamily="34" charset="0"/>
              </a:rPr>
              <a:t>WCAG : </a:t>
            </a:r>
            <a:r>
              <a:rPr lang="fr-CA" sz="1800" b="1" dirty="0">
                <a:latin typeface="Candara" panose="020E0502030303020204" pitchFamily="34" charset="0"/>
              </a:rPr>
              <a:t>recommandées  par le World Wide Web Consortium (W3C), </a:t>
            </a:r>
            <a:r>
              <a:rPr lang="fr-CA" b="1" dirty="0">
                <a:latin typeface="Candara" panose="020E0502030303020204" pitchFamily="34" charset="0"/>
              </a:rPr>
              <a:t>et </a:t>
            </a:r>
            <a:r>
              <a:rPr lang="fr-CA" sz="1800" b="1" dirty="0">
                <a:latin typeface="Candara" panose="020E0502030303020204" pitchFamily="34" charset="0"/>
              </a:rPr>
              <a:t>norme internationale (ISO/IEC 40500:2012): </a:t>
            </a:r>
            <a:r>
              <a:rPr lang="fr-CA" sz="1800" b="1" dirty="0">
                <a:latin typeface="Candara" panose="020E0502030303020204" pitchFamily="34" charset="0"/>
                <a:hlinkClick r:id="rId2"/>
              </a:rPr>
              <a:t>https://www.iso.org/fr/standard/58625.html</a:t>
            </a:r>
            <a:endParaRPr lang="fr-CA" sz="1800" b="1" dirty="0">
              <a:latin typeface="Candara" panose="020E0502030303020204" pitchFamily="34" charset="0"/>
            </a:endParaRPr>
          </a:p>
          <a:p>
            <a:pPr marL="0" indent="0">
              <a:buNone/>
            </a:pPr>
            <a:endParaRPr lang="fr-CA" b="1" dirty="0">
              <a:latin typeface="Candara" panose="020E0502030303020204" pitchFamily="34" charset="0"/>
            </a:endParaRPr>
          </a:p>
          <a:p>
            <a:r>
              <a:rPr lang="fr-CA" b="1" dirty="0">
                <a:latin typeface="Candara" panose="020E0502030303020204" pitchFamily="34" charset="0"/>
              </a:rPr>
              <a:t>Standard technique commun au niveau international pour rendre le contenu des pages Web plus accessibles aux personnes handicapées et répondre aux besoins des personnes (ex.: usagers, concepteurs de contenus web), des organisations et des gouvernements.</a:t>
            </a:r>
          </a:p>
          <a:p>
            <a:endParaRPr lang="fr-CA" b="1" dirty="0">
              <a:latin typeface="Candara" panose="020E0502030303020204" pitchFamily="34" charset="0"/>
            </a:endParaRPr>
          </a:p>
          <a:p>
            <a:r>
              <a:rPr lang="fr-CA" b="1" dirty="0">
                <a:latin typeface="Candara" panose="020E0502030303020204" pitchFamily="34" charset="0"/>
              </a:rPr>
              <a:t>12 grandes règles selon 4 principes (perceptible, utilisable, compréhensible et robuste) : </a:t>
            </a:r>
            <a:r>
              <a:rPr lang="fr-CA" b="1" dirty="0">
                <a:latin typeface="Candara" panose="020E0502030303020204" pitchFamily="34" charset="0"/>
                <a:hlinkClick r:id="rId3"/>
              </a:rPr>
              <a:t>https://www.w3.org/WAI/standards-guidelines/wcag/fr</a:t>
            </a:r>
            <a:endParaRPr lang="fr-CA" b="1" dirty="0">
              <a:latin typeface="Candara" panose="020E0502030303020204" pitchFamily="34" charset="0"/>
            </a:endParaRPr>
          </a:p>
          <a:p>
            <a:endParaRPr lang="fr-CA" dirty="0"/>
          </a:p>
        </p:txBody>
      </p:sp>
    </p:spTree>
    <p:extLst>
      <p:ext uri="{BB962C8B-B14F-4D97-AF65-F5344CB8AC3E}">
        <p14:creationId xmlns:p14="http://schemas.microsoft.com/office/powerpoint/2010/main" val="2900182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dirty="0">
                <a:latin typeface="Candara" panose="020E0502030303020204" pitchFamily="34" charset="0"/>
              </a:rPr>
              <a:t>3-Accessibilité Web: comment faire?</a:t>
            </a:r>
          </a:p>
        </p:txBody>
      </p:sp>
      <p:graphicFrame>
        <p:nvGraphicFramePr>
          <p:cNvPr id="24" name="Espace réservé du contenu 2">
            <a:extLst>
              <a:ext uri="{FF2B5EF4-FFF2-40B4-BE49-F238E27FC236}">
                <a16:creationId xmlns:a16="http://schemas.microsoft.com/office/drawing/2014/main" id="{DD31AD92-9EB1-063E-BDA6-874113B3EA37}"/>
              </a:ext>
            </a:extLst>
          </p:cNvPr>
          <p:cNvGraphicFramePr>
            <a:graphicFrameLocks noGrp="1"/>
          </p:cNvGraphicFramePr>
          <p:nvPr>
            <p:ph idx="1"/>
            <p:extLst>
              <p:ext uri="{D42A27DB-BD31-4B8C-83A1-F6EECF244321}">
                <p14:modId xmlns:p14="http://schemas.microsoft.com/office/powerpoint/2010/main" val="1239078637"/>
              </p:ext>
            </p:extLst>
          </p:nvPr>
        </p:nvGraphicFramePr>
        <p:xfrm>
          <a:off x="677334" y="1602658"/>
          <a:ext cx="9604375" cy="42455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533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536734" y="609600"/>
            <a:ext cx="3737268" cy="1320800"/>
          </a:xfrm>
        </p:spPr>
        <p:txBody>
          <a:bodyPr>
            <a:normAutofit/>
          </a:bodyPr>
          <a:lstStyle/>
          <a:p>
            <a:pPr>
              <a:lnSpc>
                <a:spcPct val="90000"/>
              </a:lnSpc>
            </a:pPr>
            <a:r>
              <a:rPr lang="fr-CA" sz="2800" dirty="0">
                <a:latin typeface="Candara" panose="020E0502030303020204" pitchFamily="34" charset="0"/>
              </a:rPr>
              <a:t>3-Accessibilité Web : comment faire? (suite)</a:t>
            </a:r>
          </a:p>
        </p:txBody>
      </p:sp>
      <p:sp>
        <p:nvSpPr>
          <p:cNvPr id="27" name="Espace réservé du contenu 2"/>
          <p:cNvSpPr>
            <a:spLocks noGrp="1"/>
          </p:cNvSpPr>
          <p:nvPr>
            <p:ph idx="1"/>
          </p:nvPr>
        </p:nvSpPr>
        <p:spPr>
          <a:xfrm>
            <a:off x="5209563" y="1551963"/>
            <a:ext cx="4064439" cy="4411211"/>
          </a:xfrm>
        </p:spPr>
        <p:txBody>
          <a:bodyPr>
            <a:normAutofit/>
          </a:bodyPr>
          <a:lstStyle/>
          <a:p>
            <a:pPr marL="0" indent="0">
              <a:lnSpc>
                <a:spcPct val="90000"/>
              </a:lnSpc>
              <a:buClr>
                <a:srgbClr val="F8B924"/>
              </a:buClr>
              <a:buNone/>
            </a:pPr>
            <a:endParaRPr lang="fr-CA" sz="1100" dirty="0">
              <a:latin typeface="Candara" panose="020E0502030303020204" pitchFamily="34" charset="0"/>
            </a:endParaRPr>
          </a:p>
          <a:p>
            <a:pPr marL="0" indent="0">
              <a:lnSpc>
                <a:spcPct val="90000"/>
              </a:lnSpc>
              <a:buClr>
                <a:srgbClr val="F8B924"/>
              </a:buClr>
              <a:buNone/>
            </a:pPr>
            <a:r>
              <a:rPr lang="fr-CA" sz="1200" dirty="0">
                <a:latin typeface="Candara" panose="020E0502030303020204" pitchFamily="34" charset="0"/>
              </a:rPr>
              <a:t> </a:t>
            </a:r>
            <a:endParaRPr lang="fr-CA" sz="1200" b="1" dirty="0">
              <a:latin typeface="Candara" panose="020E0502030303020204" pitchFamily="34" charset="0"/>
            </a:endParaRPr>
          </a:p>
          <a:p>
            <a:pPr algn="just">
              <a:lnSpc>
                <a:spcPct val="90000"/>
              </a:lnSpc>
              <a:buClr>
                <a:srgbClr val="F8B924"/>
              </a:buClr>
            </a:pPr>
            <a:r>
              <a:rPr lang="fr-CA" sz="1500" b="1" dirty="0">
                <a:latin typeface="Candara" panose="020E0502030303020204" pitchFamily="34" charset="0"/>
              </a:rPr>
              <a:t>Compréhensible : les informations et le fonctionnement de l'interface utilisateur doivent être compréhensibles. </a:t>
            </a:r>
          </a:p>
          <a:p>
            <a:pPr algn="just">
              <a:lnSpc>
                <a:spcPct val="90000"/>
              </a:lnSpc>
              <a:buClr>
                <a:srgbClr val="F8B924"/>
              </a:buClr>
            </a:pPr>
            <a:r>
              <a:rPr lang="fr-CA" sz="1500" b="1" dirty="0">
                <a:latin typeface="Candara" panose="020E0502030303020204" pitchFamily="34" charset="0"/>
              </a:rPr>
              <a:t>Les utilisateurs doivent être en mesure de comprendre les informations ainsi que le fonctionnement de l'interface utilisateur.</a:t>
            </a:r>
          </a:p>
          <a:p>
            <a:pPr lvl="1" algn="just">
              <a:lnSpc>
                <a:spcPct val="90000"/>
              </a:lnSpc>
              <a:buClr>
                <a:srgbClr val="F8B924"/>
              </a:buClr>
            </a:pPr>
            <a:r>
              <a:rPr lang="fr-CA" sz="1300" b="1" dirty="0">
                <a:latin typeface="Candara" panose="020E0502030303020204" pitchFamily="34" charset="0"/>
              </a:rPr>
              <a:t>Rendre le contenu textuel lisible et compréhensible</a:t>
            </a:r>
          </a:p>
          <a:p>
            <a:pPr algn="just">
              <a:lnSpc>
                <a:spcPct val="90000"/>
              </a:lnSpc>
              <a:buClr>
                <a:srgbClr val="F8B924"/>
              </a:buClr>
            </a:pPr>
            <a:endParaRPr lang="fr-CA" sz="1500" b="1" dirty="0">
              <a:latin typeface="Candara" panose="020E0502030303020204" pitchFamily="34" charset="0"/>
            </a:endParaRPr>
          </a:p>
          <a:p>
            <a:pPr lvl="1" algn="just">
              <a:lnSpc>
                <a:spcPct val="90000"/>
              </a:lnSpc>
              <a:buClr>
                <a:srgbClr val="F8B924"/>
              </a:buClr>
            </a:pPr>
            <a:r>
              <a:rPr lang="fr-CA" sz="1300" b="1" dirty="0">
                <a:latin typeface="Candara" panose="020E0502030303020204" pitchFamily="34" charset="0"/>
              </a:rPr>
              <a:t>Faire en sorte que les pages fonctionnent de manière prévisible</a:t>
            </a:r>
          </a:p>
          <a:p>
            <a:pPr algn="just">
              <a:lnSpc>
                <a:spcPct val="90000"/>
              </a:lnSpc>
              <a:buClr>
                <a:srgbClr val="F8B924"/>
              </a:buClr>
            </a:pPr>
            <a:endParaRPr lang="fr-CA" sz="1500" b="1" dirty="0">
              <a:latin typeface="Candara" panose="020E0502030303020204" pitchFamily="34" charset="0"/>
            </a:endParaRPr>
          </a:p>
          <a:p>
            <a:pPr lvl="1" algn="just">
              <a:lnSpc>
                <a:spcPct val="90000"/>
              </a:lnSpc>
              <a:buClr>
                <a:srgbClr val="F8B924"/>
              </a:buClr>
            </a:pPr>
            <a:r>
              <a:rPr lang="fr-CA" sz="1300" b="1" dirty="0">
                <a:latin typeface="Candara" panose="020E0502030303020204" pitchFamily="34" charset="0"/>
              </a:rPr>
              <a:t>Aider l’utilisateur à corriger et éviter les erreurs de saisie</a:t>
            </a:r>
          </a:p>
        </p:txBody>
      </p:sp>
      <p:pic>
        <p:nvPicPr>
          <p:cNvPr id="5" name="Picture 4" descr="Point d’exclamation sur un arrière-plan jaune">
            <a:extLst>
              <a:ext uri="{FF2B5EF4-FFF2-40B4-BE49-F238E27FC236}">
                <a16:creationId xmlns:a16="http://schemas.microsoft.com/office/drawing/2014/main" id="{64477BBC-6539-BBCB-CD30-F11D89838793}"/>
              </a:ext>
            </a:extLst>
          </p:cNvPr>
          <p:cNvPicPr>
            <a:picLocks noChangeAspect="1"/>
          </p:cNvPicPr>
          <p:nvPr/>
        </p:nvPicPr>
        <p:blipFill rotWithShape="1">
          <a:blip r:embed="rId2"/>
          <a:srcRect l="26572" r="14428"/>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37" name="Isosceles Triangle 36">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26683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536734" y="609600"/>
            <a:ext cx="3737268" cy="1320800"/>
          </a:xfrm>
        </p:spPr>
        <p:txBody>
          <a:bodyPr>
            <a:normAutofit/>
          </a:bodyPr>
          <a:lstStyle/>
          <a:p>
            <a:pPr>
              <a:lnSpc>
                <a:spcPct val="90000"/>
              </a:lnSpc>
            </a:pPr>
            <a:r>
              <a:rPr lang="fr-CA" sz="2800" dirty="0">
                <a:latin typeface="Candara" panose="020E0502030303020204" pitchFamily="34" charset="0"/>
              </a:rPr>
              <a:t>3-Accessibilité Web : comment faire? (suite)</a:t>
            </a:r>
          </a:p>
        </p:txBody>
      </p:sp>
      <p:sp>
        <p:nvSpPr>
          <p:cNvPr id="3" name="Espace réservé du contenu 2"/>
          <p:cNvSpPr>
            <a:spLocks noGrp="1"/>
          </p:cNvSpPr>
          <p:nvPr>
            <p:ph idx="1"/>
          </p:nvPr>
        </p:nvSpPr>
        <p:spPr>
          <a:xfrm>
            <a:off x="5209563" y="1785381"/>
            <a:ext cx="4064439" cy="3880773"/>
          </a:xfrm>
        </p:spPr>
        <p:txBody>
          <a:bodyPr>
            <a:normAutofit/>
          </a:bodyPr>
          <a:lstStyle/>
          <a:p>
            <a:pPr marL="0" indent="0">
              <a:lnSpc>
                <a:spcPct val="90000"/>
              </a:lnSpc>
              <a:buClr>
                <a:srgbClr val="F5E735"/>
              </a:buClr>
              <a:buNone/>
            </a:pPr>
            <a:endParaRPr lang="fr-CA" sz="1400" dirty="0">
              <a:latin typeface="Candara" panose="020E0502030303020204" pitchFamily="34" charset="0"/>
            </a:endParaRPr>
          </a:p>
          <a:p>
            <a:pPr algn="just">
              <a:lnSpc>
                <a:spcPct val="90000"/>
              </a:lnSpc>
              <a:buClr>
                <a:srgbClr val="F5E735"/>
              </a:buClr>
            </a:pPr>
            <a:r>
              <a:rPr lang="fr-CA" sz="1400" b="1" dirty="0">
                <a:latin typeface="Candara" panose="020E0502030303020204" pitchFamily="34" charset="0"/>
              </a:rPr>
              <a:t>Robuste : le contenu doit être suffisamment robuste pour pouvoir être interprété de manière fiable par une grande variété d'agents utilisateurs, y compris les technologies d'assistance. </a:t>
            </a:r>
          </a:p>
          <a:p>
            <a:pPr algn="just">
              <a:lnSpc>
                <a:spcPct val="90000"/>
              </a:lnSpc>
              <a:buClr>
                <a:srgbClr val="F5E735"/>
              </a:buClr>
            </a:pPr>
            <a:endParaRPr lang="fr-CA" sz="1400" b="1" dirty="0">
              <a:latin typeface="Candara" panose="020E0502030303020204" pitchFamily="34" charset="0"/>
            </a:endParaRPr>
          </a:p>
          <a:p>
            <a:pPr algn="just">
              <a:lnSpc>
                <a:spcPct val="90000"/>
              </a:lnSpc>
              <a:buClr>
                <a:srgbClr val="F5E735"/>
              </a:buClr>
            </a:pPr>
            <a:r>
              <a:rPr lang="fr-CA" sz="1400" b="1" dirty="0">
                <a:latin typeface="Candara" panose="020E0502030303020204" pitchFamily="34" charset="0"/>
              </a:rPr>
              <a:t>À mesure que les technologies et les agents utilisateurs évoluent, le contenu doit rester accessible.</a:t>
            </a:r>
          </a:p>
          <a:p>
            <a:pPr algn="just">
              <a:lnSpc>
                <a:spcPct val="90000"/>
              </a:lnSpc>
              <a:buClr>
                <a:srgbClr val="F5E735"/>
              </a:buClr>
            </a:pPr>
            <a:endParaRPr lang="fr-CA" sz="1400" b="1" dirty="0">
              <a:latin typeface="Candara" panose="020E0502030303020204" pitchFamily="34" charset="0"/>
            </a:endParaRPr>
          </a:p>
          <a:p>
            <a:pPr algn="just">
              <a:lnSpc>
                <a:spcPct val="90000"/>
              </a:lnSpc>
              <a:buClr>
                <a:srgbClr val="F5E735"/>
              </a:buClr>
            </a:pPr>
            <a:r>
              <a:rPr lang="fr-CA" sz="1400" b="1" dirty="0">
                <a:latin typeface="Candara" panose="020E0502030303020204" pitchFamily="34" charset="0"/>
              </a:rPr>
              <a:t>Optimiser la compatibilité avec les agents utilisateurs actuels et futurs, y compris avec les technologies d’assistance.</a:t>
            </a:r>
          </a:p>
        </p:txBody>
      </p:sp>
      <p:pic>
        <p:nvPicPr>
          <p:cNvPr id="5" name="Picture 4" descr="Ampoule sur arrière-plan jaune avec faisceaux de lumière et câble">
            <a:extLst>
              <a:ext uri="{FF2B5EF4-FFF2-40B4-BE49-F238E27FC236}">
                <a16:creationId xmlns:a16="http://schemas.microsoft.com/office/drawing/2014/main" id="{C8106F12-5FC1-1B32-557C-722DD7ABF79E}"/>
              </a:ext>
            </a:extLst>
          </p:cNvPr>
          <p:cNvPicPr>
            <a:picLocks noChangeAspect="1"/>
          </p:cNvPicPr>
          <p:nvPr/>
        </p:nvPicPr>
        <p:blipFill rotWithShape="1">
          <a:blip r:embed="rId2"/>
          <a:srcRect l="48236" r="3385"/>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0" name="Isosceles Triangle 9">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998327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536734" y="609600"/>
            <a:ext cx="3737268" cy="1320800"/>
          </a:xfrm>
        </p:spPr>
        <p:txBody>
          <a:bodyPr>
            <a:normAutofit/>
          </a:bodyPr>
          <a:lstStyle/>
          <a:p>
            <a:pPr>
              <a:lnSpc>
                <a:spcPct val="90000"/>
              </a:lnSpc>
            </a:pPr>
            <a:r>
              <a:rPr lang="fr-CA" sz="2800" dirty="0">
                <a:latin typeface="Candara" panose="020E0502030303020204" pitchFamily="34" charset="0"/>
              </a:rPr>
              <a:t>3-Accessibilité Web : Comment faire? (suite)</a:t>
            </a:r>
          </a:p>
        </p:txBody>
      </p:sp>
      <p:sp>
        <p:nvSpPr>
          <p:cNvPr id="3" name="Espace réservé du contenu 2"/>
          <p:cNvSpPr>
            <a:spLocks noGrp="1"/>
          </p:cNvSpPr>
          <p:nvPr>
            <p:ph idx="1"/>
          </p:nvPr>
        </p:nvSpPr>
        <p:spPr>
          <a:xfrm>
            <a:off x="5319252" y="1730477"/>
            <a:ext cx="3954750" cy="4310885"/>
          </a:xfrm>
        </p:spPr>
        <p:txBody>
          <a:bodyPr>
            <a:normAutofit/>
          </a:bodyPr>
          <a:lstStyle/>
          <a:p>
            <a:pPr marL="0" indent="0">
              <a:lnSpc>
                <a:spcPct val="90000"/>
              </a:lnSpc>
              <a:buClr>
                <a:srgbClr val="F8B924"/>
              </a:buClr>
              <a:buNone/>
            </a:pPr>
            <a:endParaRPr lang="fr-CA" sz="1100" dirty="0">
              <a:latin typeface="Candara" panose="020E0502030303020204" pitchFamily="34" charset="0"/>
            </a:endParaRPr>
          </a:p>
          <a:p>
            <a:pPr algn="just">
              <a:lnSpc>
                <a:spcPct val="90000"/>
              </a:lnSpc>
              <a:buClr>
                <a:srgbClr val="F8B924"/>
              </a:buClr>
            </a:pPr>
            <a:r>
              <a:rPr lang="fr-CA" sz="1400" b="1" dirty="0">
                <a:latin typeface="Candara" panose="020E0502030303020204" pitchFamily="34" charset="0"/>
              </a:rPr>
              <a:t>Perceptible : les informations et les composantes de l'interface utilisateur doivent pouvoir être présentées aux utilisateurs d'une manière qu'ils peuvent percevoir. </a:t>
            </a:r>
          </a:p>
          <a:p>
            <a:pPr algn="just">
              <a:lnSpc>
                <a:spcPct val="90000"/>
              </a:lnSpc>
              <a:buClr>
                <a:srgbClr val="F8B924"/>
              </a:buClr>
            </a:pPr>
            <a:r>
              <a:rPr lang="fr-CA" sz="1400" b="1" dirty="0">
                <a:latin typeface="Candara" panose="020E0502030303020204" pitchFamily="34" charset="0"/>
              </a:rPr>
              <a:t>Les utilisateurs doivent être capables de percevoir les informations présentées.</a:t>
            </a:r>
          </a:p>
          <a:p>
            <a:pPr lvl="1" algn="just">
              <a:lnSpc>
                <a:spcPct val="90000"/>
              </a:lnSpc>
              <a:buClr>
                <a:srgbClr val="F8B924"/>
              </a:buClr>
            </a:pPr>
            <a:r>
              <a:rPr lang="fr-CA" sz="1200" b="1" dirty="0">
                <a:latin typeface="Candara" panose="020E0502030303020204" pitchFamily="34" charset="0"/>
              </a:rPr>
              <a:t>Proposer des équivalents à tout contenu non textuel (grands caractères, braille, synthèse vocale, symbole ou langage simplifié)</a:t>
            </a:r>
          </a:p>
          <a:p>
            <a:pPr lvl="1" algn="just">
              <a:lnSpc>
                <a:spcPct val="90000"/>
              </a:lnSpc>
              <a:buClr>
                <a:srgbClr val="F8B924"/>
              </a:buClr>
            </a:pPr>
            <a:r>
              <a:rPr lang="fr-CA" sz="1200" b="1" dirty="0">
                <a:latin typeface="Candara" panose="020E0502030303020204" pitchFamily="34" charset="0"/>
              </a:rPr>
              <a:t>Proposer des versions de remplacement aux médias temporels (accompagnement audio pour des contenus (images/textes) intégrés en vidéo-transcription pour les vidéos)</a:t>
            </a:r>
          </a:p>
          <a:p>
            <a:pPr lvl="1" algn="just">
              <a:lnSpc>
                <a:spcPct val="90000"/>
              </a:lnSpc>
              <a:buClr>
                <a:srgbClr val="F8B924"/>
              </a:buClr>
            </a:pPr>
            <a:r>
              <a:rPr lang="fr-CA" sz="1200" b="1" dirty="0">
                <a:latin typeface="Candara" panose="020E0502030303020204" pitchFamily="34" charset="0"/>
              </a:rPr>
              <a:t>Créer un contenu qui puisse être présenté de différentes façons sans perte d’informations ni de structure</a:t>
            </a:r>
          </a:p>
          <a:p>
            <a:pPr lvl="1" algn="just">
              <a:lnSpc>
                <a:spcPct val="90000"/>
              </a:lnSpc>
              <a:buClr>
                <a:srgbClr val="F8B924"/>
              </a:buClr>
            </a:pPr>
            <a:r>
              <a:rPr lang="fr-CA" sz="1200" b="1" dirty="0">
                <a:latin typeface="Candara" panose="020E0502030303020204" pitchFamily="34" charset="0"/>
              </a:rPr>
              <a:t>Créer des tableaux simples.</a:t>
            </a:r>
          </a:p>
        </p:txBody>
      </p:sp>
      <p:pic>
        <p:nvPicPr>
          <p:cNvPr id="5" name="Picture 4" descr="Point d’exclamation sur un arrière-plan jaune">
            <a:extLst>
              <a:ext uri="{FF2B5EF4-FFF2-40B4-BE49-F238E27FC236}">
                <a16:creationId xmlns:a16="http://schemas.microsoft.com/office/drawing/2014/main" id="{6A6BDD52-6289-9969-2EAC-C237FC711F63}"/>
              </a:ext>
            </a:extLst>
          </p:cNvPr>
          <p:cNvPicPr>
            <a:picLocks noChangeAspect="1"/>
          </p:cNvPicPr>
          <p:nvPr/>
        </p:nvPicPr>
        <p:blipFill rotWithShape="1">
          <a:blip r:embed="rId2"/>
          <a:srcRect l="26572" r="14428"/>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7" name="Isosceles Triangle 16">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28717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536734" y="609600"/>
            <a:ext cx="3737268" cy="1320800"/>
          </a:xfrm>
        </p:spPr>
        <p:txBody>
          <a:bodyPr>
            <a:normAutofit/>
          </a:bodyPr>
          <a:lstStyle/>
          <a:p>
            <a:pPr>
              <a:lnSpc>
                <a:spcPct val="90000"/>
              </a:lnSpc>
            </a:pPr>
            <a:r>
              <a:rPr lang="fr-CA" sz="2800" dirty="0">
                <a:latin typeface="Candara" panose="020E0502030303020204" pitchFamily="34" charset="0"/>
              </a:rPr>
              <a:t>3-Accessibilité Web : comment faire? (suite)</a:t>
            </a:r>
          </a:p>
        </p:txBody>
      </p:sp>
      <p:sp>
        <p:nvSpPr>
          <p:cNvPr id="3" name="Espace réservé du contenu 2"/>
          <p:cNvSpPr>
            <a:spLocks noGrp="1"/>
          </p:cNvSpPr>
          <p:nvPr>
            <p:ph idx="1"/>
          </p:nvPr>
        </p:nvSpPr>
        <p:spPr>
          <a:xfrm>
            <a:off x="5209563" y="2004969"/>
            <a:ext cx="4064439" cy="4036393"/>
          </a:xfrm>
        </p:spPr>
        <p:txBody>
          <a:bodyPr>
            <a:normAutofit/>
          </a:bodyPr>
          <a:lstStyle/>
          <a:p>
            <a:pPr algn="just">
              <a:lnSpc>
                <a:spcPct val="90000"/>
              </a:lnSpc>
              <a:buClr>
                <a:srgbClr val="F8B924"/>
              </a:buClr>
            </a:pPr>
            <a:r>
              <a:rPr lang="fr-CA" sz="1400" b="1" dirty="0">
                <a:latin typeface="Candara" panose="020E0502030303020204" pitchFamily="34" charset="0"/>
              </a:rPr>
              <a:t>Utilisable :  Les composantes de l'interface utilisateur et la navigation doivent être opérationnelles. </a:t>
            </a:r>
          </a:p>
          <a:p>
            <a:pPr algn="just">
              <a:lnSpc>
                <a:spcPct val="90000"/>
              </a:lnSpc>
              <a:buClr>
                <a:srgbClr val="F8B924"/>
              </a:buClr>
            </a:pPr>
            <a:r>
              <a:rPr lang="fr-CA" sz="1400" b="1" dirty="0">
                <a:latin typeface="Candara" panose="020E0502030303020204" pitchFamily="34" charset="0"/>
              </a:rPr>
              <a:t>Les utilisateurs doivent pouvoir utiliser l'interface (l'interface ne peut pas nécessiter d'interactions qu'un utilisateur ne peut pas effectuer).</a:t>
            </a:r>
          </a:p>
          <a:p>
            <a:pPr lvl="1" algn="just">
              <a:lnSpc>
                <a:spcPct val="90000"/>
              </a:lnSpc>
              <a:buClr>
                <a:srgbClr val="F8B924"/>
              </a:buClr>
            </a:pPr>
            <a:r>
              <a:rPr lang="fr-CA" sz="1200" b="1" dirty="0">
                <a:latin typeface="Candara" panose="020E0502030303020204" pitchFamily="34" charset="0"/>
              </a:rPr>
              <a:t>Rendre toutes les fonctionnalités accessibles au clavier</a:t>
            </a:r>
          </a:p>
          <a:p>
            <a:pPr lvl="1" algn="just">
              <a:lnSpc>
                <a:spcPct val="90000"/>
              </a:lnSpc>
              <a:buClr>
                <a:srgbClr val="F8B924"/>
              </a:buClr>
            </a:pPr>
            <a:r>
              <a:rPr lang="fr-CA" sz="1200" b="1" dirty="0">
                <a:latin typeface="Candara" panose="020E0502030303020204" pitchFamily="34" charset="0"/>
              </a:rPr>
              <a:t>Laisser suffisamment de temps à l’utilisateur pour lire et utiliser le contenu</a:t>
            </a:r>
          </a:p>
          <a:p>
            <a:pPr lvl="1" algn="just">
              <a:lnSpc>
                <a:spcPct val="90000"/>
              </a:lnSpc>
              <a:buClr>
                <a:srgbClr val="F8B924"/>
              </a:buClr>
            </a:pPr>
            <a:r>
              <a:rPr lang="fr-CA" sz="1200" b="1" dirty="0">
                <a:latin typeface="Candara" panose="020E0502030303020204" pitchFamily="34" charset="0"/>
              </a:rPr>
              <a:t>Ne pas proposer un contenu susceptible de provoquer des crises (utilisation de signaux lumineux)</a:t>
            </a:r>
          </a:p>
          <a:p>
            <a:pPr lvl="1" algn="just">
              <a:lnSpc>
                <a:spcPct val="90000"/>
              </a:lnSpc>
              <a:buClr>
                <a:srgbClr val="F8B924"/>
              </a:buClr>
            </a:pPr>
            <a:r>
              <a:rPr lang="fr-CA" sz="1200" b="1" dirty="0">
                <a:latin typeface="Candara" panose="020E0502030303020204" pitchFamily="34" charset="0"/>
              </a:rPr>
              <a:t>Fournir à l’utilisateur des éléments d’orientation pour naviguer, repérer facilement le contenu, se situer dans le site.</a:t>
            </a:r>
          </a:p>
          <a:p>
            <a:pPr>
              <a:lnSpc>
                <a:spcPct val="90000"/>
              </a:lnSpc>
              <a:buClr>
                <a:srgbClr val="F8B924"/>
              </a:buClr>
            </a:pPr>
            <a:endParaRPr lang="fr-CA" sz="1400" dirty="0">
              <a:latin typeface="Candara" panose="020E0502030303020204" pitchFamily="34" charset="0"/>
            </a:endParaRPr>
          </a:p>
        </p:txBody>
      </p:sp>
      <p:pic>
        <p:nvPicPr>
          <p:cNvPr id="5" name="Picture 4" descr="Point d’exclamation sur un arrière-plan jaune">
            <a:extLst>
              <a:ext uri="{FF2B5EF4-FFF2-40B4-BE49-F238E27FC236}">
                <a16:creationId xmlns:a16="http://schemas.microsoft.com/office/drawing/2014/main" id="{DF3B800A-DC09-C108-B314-AB03A6443F60}"/>
              </a:ext>
            </a:extLst>
          </p:cNvPr>
          <p:cNvPicPr>
            <a:picLocks noChangeAspect="1"/>
          </p:cNvPicPr>
          <p:nvPr/>
        </p:nvPicPr>
        <p:blipFill rotWithShape="1">
          <a:blip r:embed="rId2"/>
          <a:srcRect l="26572" r="14428"/>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0" name="Isosceles Triangle 9">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540321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536734" y="609600"/>
            <a:ext cx="3737268" cy="1320800"/>
          </a:xfrm>
        </p:spPr>
        <p:txBody>
          <a:bodyPr>
            <a:normAutofit/>
          </a:bodyPr>
          <a:lstStyle/>
          <a:p>
            <a:r>
              <a:rPr lang="fr-CA">
                <a:latin typeface="Candara" panose="020E0502030303020204" pitchFamily="34" charset="0"/>
              </a:rPr>
              <a:t>4-AVANTAGES et risques</a:t>
            </a:r>
            <a:endParaRPr lang="fr-CA" dirty="0">
              <a:latin typeface="Candara" panose="020E0502030303020204" pitchFamily="34" charset="0"/>
            </a:endParaRPr>
          </a:p>
        </p:txBody>
      </p:sp>
      <p:pic>
        <p:nvPicPr>
          <p:cNvPr id="12" name="Picture 11" descr="Plusieurs points d’interrogation sur fond noir">
            <a:extLst>
              <a:ext uri="{FF2B5EF4-FFF2-40B4-BE49-F238E27FC236}">
                <a16:creationId xmlns:a16="http://schemas.microsoft.com/office/drawing/2014/main" id="{EBB644E1-C15A-AD29-5327-16D1CEC1E496}"/>
              </a:ext>
            </a:extLst>
          </p:cNvPr>
          <p:cNvPicPr>
            <a:picLocks noChangeAspect="1"/>
          </p:cNvPicPr>
          <p:nvPr/>
        </p:nvPicPr>
        <p:blipFill rotWithShape="1">
          <a:blip r:embed="rId2"/>
          <a:srcRect l="52013" r="2" b="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35" name="Isosceles Triangle 34">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30" name="Espace réservé du contenu 2">
            <a:extLst>
              <a:ext uri="{FF2B5EF4-FFF2-40B4-BE49-F238E27FC236}">
                <a16:creationId xmlns:a16="http://schemas.microsoft.com/office/drawing/2014/main" id="{EC3E4E73-C414-6E51-A3EE-684C2F47D0E1}"/>
              </a:ext>
            </a:extLst>
          </p:cNvPr>
          <p:cNvGraphicFramePr>
            <a:graphicFrameLocks noGrp="1"/>
          </p:cNvGraphicFramePr>
          <p:nvPr>
            <p:ph idx="1"/>
            <p:extLst>
              <p:ext uri="{D42A27DB-BD31-4B8C-83A1-F6EECF244321}">
                <p14:modId xmlns:p14="http://schemas.microsoft.com/office/powerpoint/2010/main" val="3603735264"/>
              </p:ext>
            </p:extLst>
          </p:nvPr>
        </p:nvGraphicFramePr>
        <p:xfrm>
          <a:off x="5209563" y="2160589"/>
          <a:ext cx="4064439" cy="38807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92868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536734" y="609600"/>
            <a:ext cx="3737268" cy="1320800"/>
          </a:xfrm>
        </p:spPr>
        <p:txBody>
          <a:bodyPr>
            <a:normAutofit/>
          </a:bodyPr>
          <a:lstStyle/>
          <a:p>
            <a:r>
              <a:rPr lang="fr-CA" dirty="0">
                <a:latin typeface="Candara" panose="020E0502030303020204" pitchFamily="34" charset="0"/>
              </a:rPr>
              <a:t>4-AVANTAGES et risques (suite)</a:t>
            </a:r>
          </a:p>
        </p:txBody>
      </p:sp>
      <p:sp>
        <p:nvSpPr>
          <p:cNvPr id="3" name="Espace réservé du contenu 2"/>
          <p:cNvSpPr>
            <a:spLocks noGrp="1"/>
          </p:cNvSpPr>
          <p:nvPr>
            <p:ph idx="1"/>
          </p:nvPr>
        </p:nvSpPr>
        <p:spPr>
          <a:xfrm>
            <a:off x="5209563" y="2160589"/>
            <a:ext cx="4064439" cy="3880773"/>
          </a:xfrm>
        </p:spPr>
        <p:txBody>
          <a:bodyPr>
            <a:normAutofit/>
          </a:bodyPr>
          <a:lstStyle/>
          <a:p>
            <a:pPr marL="0" indent="0">
              <a:buClr>
                <a:srgbClr val="E5AE55"/>
              </a:buClr>
              <a:buNone/>
            </a:pPr>
            <a:r>
              <a:rPr lang="fr-CA" b="1" dirty="0">
                <a:latin typeface="Candara" panose="020E0502030303020204" pitchFamily="34" charset="0"/>
              </a:rPr>
              <a:t>Risques potentiels à ne pas accueillir la diversité</a:t>
            </a:r>
          </a:p>
          <a:p>
            <a:pPr>
              <a:buClr>
                <a:srgbClr val="E5AE55"/>
              </a:buClr>
              <a:buFont typeface="Wingdings" panose="05000000000000000000" pitchFamily="2" charset="2"/>
              <a:buChar char="§"/>
            </a:pPr>
            <a:r>
              <a:rPr lang="fr-CA" dirty="0">
                <a:latin typeface="Candara" panose="020E0502030303020204" pitchFamily="34" charset="0"/>
              </a:rPr>
              <a:t>Baisse de la valeur du diplôme</a:t>
            </a:r>
          </a:p>
          <a:p>
            <a:pPr>
              <a:buClr>
                <a:srgbClr val="E5AE55"/>
              </a:buClr>
              <a:buFont typeface="Wingdings" panose="05000000000000000000" pitchFamily="2" charset="2"/>
              <a:buChar char="§"/>
            </a:pPr>
            <a:r>
              <a:rPr lang="fr-CA" dirty="0">
                <a:latin typeface="Candara" panose="020E0502030303020204" pitchFamily="34" charset="0"/>
              </a:rPr>
              <a:t>Iniquité</a:t>
            </a:r>
          </a:p>
          <a:p>
            <a:pPr>
              <a:buClr>
                <a:srgbClr val="E5AE55"/>
              </a:buClr>
              <a:buFont typeface="Wingdings" panose="05000000000000000000" pitchFamily="2" charset="2"/>
              <a:buChar char="§"/>
            </a:pPr>
            <a:r>
              <a:rPr lang="fr-CA" dirty="0">
                <a:latin typeface="Candara" panose="020E0502030303020204" pitchFamily="34" charset="0"/>
              </a:rPr>
              <a:t>Discrimination, poursuites</a:t>
            </a:r>
          </a:p>
          <a:p>
            <a:pPr>
              <a:buClr>
                <a:srgbClr val="E5AE55"/>
              </a:buClr>
              <a:buFont typeface="Wingdings" panose="05000000000000000000" pitchFamily="2" charset="2"/>
              <a:buChar char="§"/>
            </a:pPr>
            <a:r>
              <a:rPr lang="fr-CA" dirty="0">
                <a:latin typeface="Candara" panose="020E0502030303020204" pitchFamily="34" charset="0"/>
              </a:rPr>
              <a:t>Augmentation des coûts</a:t>
            </a:r>
          </a:p>
          <a:p>
            <a:pPr>
              <a:buClr>
                <a:srgbClr val="E5AE55"/>
              </a:buClr>
              <a:buFont typeface="Wingdings" panose="05000000000000000000" pitchFamily="2" charset="2"/>
              <a:buChar char="§"/>
            </a:pPr>
            <a:r>
              <a:rPr lang="fr-CA" dirty="0">
                <a:latin typeface="Candara" panose="020E0502030303020204" pitchFamily="34" charset="0"/>
              </a:rPr>
              <a:t>Perte d’effectifs étudiants</a:t>
            </a:r>
          </a:p>
          <a:p>
            <a:pPr>
              <a:buClr>
                <a:srgbClr val="E5AE55"/>
              </a:buClr>
              <a:buFont typeface="Wingdings" panose="05000000000000000000" pitchFamily="2" charset="2"/>
              <a:buChar char="§"/>
            </a:pPr>
            <a:r>
              <a:rPr lang="fr-CA" dirty="0">
                <a:latin typeface="Candara" panose="020E0502030303020204" pitchFamily="34" charset="0"/>
              </a:rPr>
              <a:t>Épuisement du personnel et des </a:t>
            </a:r>
            <a:r>
              <a:rPr lang="fr-CA" dirty="0" err="1">
                <a:latin typeface="Candara" panose="020E0502030303020204" pitchFamily="34" charset="0"/>
              </a:rPr>
              <a:t>étudiant.e.s</a:t>
            </a:r>
            <a:endParaRPr lang="fr-CA" dirty="0">
              <a:latin typeface="Candara" panose="020E0502030303020204" pitchFamily="34" charset="0"/>
            </a:endParaRPr>
          </a:p>
          <a:p>
            <a:pPr marL="0" indent="0">
              <a:buClr>
                <a:srgbClr val="E5AE55"/>
              </a:buClr>
              <a:buNone/>
            </a:pPr>
            <a:endParaRPr lang="fr-CA" dirty="0">
              <a:latin typeface="Candara" panose="020E0502030303020204" pitchFamily="34" charset="0"/>
            </a:endParaRPr>
          </a:p>
        </p:txBody>
      </p:sp>
      <p:pic>
        <p:nvPicPr>
          <p:cNvPr id="12" name="Picture 11" descr="Grand groupe de parachutistes en vol">
            <a:extLst>
              <a:ext uri="{FF2B5EF4-FFF2-40B4-BE49-F238E27FC236}">
                <a16:creationId xmlns:a16="http://schemas.microsoft.com/office/drawing/2014/main" id="{1CE83248-9350-950A-7E0C-D94CD95C91FE}"/>
              </a:ext>
            </a:extLst>
          </p:cNvPr>
          <p:cNvPicPr>
            <a:picLocks noChangeAspect="1"/>
          </p:cNvPicPr>
          <p:nvPr/>
        </p:nvPicPr>
        <p:blipFill rotWithShape="1">
          <a:blip r:embed="rId2"/>
          <a:srcRect l="24343" r="23344"/>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7" name="Isosceles Triangle 16">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230673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536734" y="609600"/>
            <a:ext cx="3737268" cy="1320800"/>
          </a:xfrm>
        </p:spPr>
        <p:txBody>
          <a:bodyPr>
            <a:normAutofit/>
          </a:bodyPr>
          <a:lstStyle/>
          <a:p>
            <a:r>
              <a:rPr lang="fr-CA" dirty="0">
                <a:latin typeface="Candara" panose="020E0502030303020204" pitchFamily="34" charset="0"/>
              </a:rPr>
              <a:t>Conclusion</a:t>
            </a:r>
          </a:p>
        </p:txBody>
      </p:sp>
      <p:sp>
        <p:nvSpPr>
          <p:cNvPr id="3" name="Espace réservé du contenu 2"/>
          <p:cNvSpPr>
            <a:spLocks noGrp="1"/>
          </p:cNvSpPr>
          <p:nvPr>
            <p:ph idx="1"/>
          </p:nvPr>
        </p:nvSpPr>
        <p:spPr>
          <a:xfrm>
            <a:off x="5209563" y="1750143"/>
            <a:ext cx="4064439" cy="4291220"/>
          </a:xfrm>
        </p:spPr>
        <p:txBody>
          <a:bodyPr>
            <a:normAutofit lnSpcReduction="10000"/>
          </a:bodyPr>
          <a:lstStyle/>
          <a:p>
            <a:pPr marL="0" indent="0">
              <a:lnSpc>
                <a:spcPct val="90000"/>
              </a:lnSpc>
              <a:buClr>
                <a:srgbClr val="D08000"/>
              </a:buClr>
              <a:buNone/>
            </a:pPr>
            <a:endParaRPr lang="fr-CA" sz="1100" b="1" dirty="0">
              <a:latin typeface="Candara" panose="020E0502030303020204" pitchFamily="34" charset="0"/>
            </a:endParaRPr>
          </a:p>
          <a:p>
            <a:pPr>
              <a:lnSpc>
                <a:spcPct val="90000"/>
              </a:lnSpc>
              <a:buClr>
                <a:srgbClr val="D08000"/>
              </a:buClr>
              <a:buFont typeface="Wingdings" panose="05000000000000000000" pitchFamily="2" charset="2"/>
              <a:buChar char="§"/>
            </a:pPr>
            <a:r>
              <a:rPr lang="fr-CA" sz="1400" b="1" dirty="0">
                <a:latin typeface="Candara" panose="020E0502030303020204" pitchFamily="34" charset="0"/>
              </a:rPr>
              <a:t>Il n’existe pas un seul profil d’</a:t>
            </a:r>
            <a:r>
              <a:rPr lang="fr-CA" sz="1400" b="1" dirty="0" err="1">
                <a:latin typeface="Candara" panose="020E0502030303020204" pitchFamily="34" charset="0"/>
              </a:rPr>
              <a:t>étudiant.e.s</a:t>
            </a:r>
            <a:r>
              <a:rPr lang="fr-CA" sz="1400" b="1" dirty="0">
                <a:latin typeface="Candara" panose="020E0502030303020204" pitchFamily="34" charset="0"/>
              </a:rPr>
              <a:t> ou d’</a:t>
            </a:r>
            <a:r>
              <a:rPr lang="fr-CA" sz="1400" b="1" dirty="0" err="1">
                <a:latin typeface="Candara" panose="020E0502030303020204" pitchFamily="34" charset="0"/>
              </a:rPr>
              <a:t>apprenant.e.s</a:t>
            </a:r>
            <a:r>
              <a:rPr lang="fr-CA" sz="1400" b="1" dirty="0">
                <a:latin typeface="Candara" panose="020E0502030303020204" pitchFamily="34" charset="0"/>
              </a:rPr>
              <a:t>;</a:t>
            </a:r>
          </a:p>
          <a:p>
            <a:pPr>
              <a:lnSpc>
                <a:spcPct val="90000"/>
              </a:lnSpc>
              <a:buClr>
                <a:srgbClr val="D08000"/>
              </a:buClr>
              <a:buFont typeface="Wingdings" panose="05000000000000000000" pitchFamily="2" charset="2"/>
              <a:buChar char="§"/>
            </a:pPr>
            <a:endParaRPr lang="fr-CA" sz="1400" b="1" dirty="0">
              <a:latin typeface="Candara" panose="020E0502030303020204" pitchFamily="34" charset="0"/>
            </a:endParaRPr>
          </a:p>
          <a:p>
            <a:pPr>
              <a:lnSpc>
                <a:spcPct val="90000"/>
              </a:lnSpc>
              <a:buClr>
                <a:srgbClr val="D08000"/>
              </a:buClr>
              <a:buFont typeface="Wingdings" panose="05000000000000000000" pitchFamily="2" charset="2"/>
              <a:buChar char="§"/>
            </a:pPr>
            <a:r>
              <a:rPr lang="fr-CA" sz="1400" b="1" dirty="0">
                <a:latin typeface="Candara" panose="020E0502030303020204" pitchFamily="34" charset="0"/>
              </a:rPr>
              <a:t>Il est important de favoriser l’autonomie et la réussite en anticipant les obstacles à l’apprentissage des connaissances;</a:t>
            </a:r>
          </a:p>
          <a:p>
            <a:pPr>
              <a:lnSpc>
                <a:spcPct val="90000"/>
              </a:lnSpc>
              <a:buClr>
                <a:srgbClr val="D08000"/>
              </a:buClr>
              <a:buFont typeface="Wingdings" panose="05000000000000000000" pitchFamily="2" charset="2"/>
              <a:buChar char="§"/>
            </a:pPr>
            <a:endParaRPr lang="fr-CA" sz="1400" b="1" dirty="0">
              <a:latin typeface="Candara" panose="020E0502030303020204" pitchFamily="34" charset="0"/>
            </a:endParaRPr>
          </a:p>
          <a:p>
            <a:pPr>
              <a:lnSpc>
                <a:spcPct val="90000"/>
              </a:lnSpc>
              <a:buClr>
                <a:srgbClr val="D08000"/>
              </a:buClr>
              <a:buFont typeface="Wingdings" panose="05000000000000000000" pitchFamily="2" charset="2"/>
              <a:buChar char="§"/>
            </a:pPr>
            <a:r>
              <a:rPr lang="fr-CA" sz="1400" b="1" dirty="0">
                <a:latin typeface="Candara" panose="020E0502030303020204" pitchFamily="34" charset="0"/>
              </a:rPr>
              <a:t>Il faut répondre aux besoins particuliers en matière d’apprentissage;</a:t>
            </a:r>
          </a:p>
          <a:p>
            <a:pPr>
              <a:lnSpc>
                <a:spcPct val="90000"/>
              </a:lnSpc>
              <a:buClr>
                <a:srgbClr val="D08000"/>
              </a:buClr>
              <a:buFont typeface="Wingdings" panose="05000000000000000000" pitchFamily="2" charset="2"/>
              <a:buChar char="§"/>
            </a:pPr>
            <a:endParaRPr lang="fr-CA" sz="1400" b="1" dirty="0">
              <a:latin typeface="Candara" panose="020E0502030303020204" pitchFamily="34" charset="0"/>
            </a:endParaRPr>
          </a:p>
          <a:p>
            <a:pPr>
              <a:lnSpc>
                <a:spcPct val="90000"/>
              </a:lnSpc>
              <a:buClr>
                <a:srgbClr val="D08000"/>
              </a:buClr>
              <a:buFont typeface="Wingdings" panose="05000000000000000000" pitchFamily="2" charset="2"/>
              <a:buChar char="§"/>
            </a:pPr>
            <a:r>
              <a:rPr lang="fr-CA" sz="1400" b="1" dirty="0">
                <a:latin typeface="Candara" panose="020E0502030303020204" pitchFamily="34" charset="0"/>
              </a:rPr>
              <a:t>Objectif ultime : garantir des opportunités égales de réussite pour tous;</a:t>
            </a:r>
          </a:p>
          <a:p>
            <a:pPr>
              <a:lnSpc>
                <a:spcPct val="90000"/>
              </a:lnSpc>
              <a:buClr>
                <a:srgbClr val="D08000"/>
              </a:buClr>
              <a:buFont typeface="Wingdings" panose="05000000000000000000" pitchFamily="2" charset="2"/>
              <a:buChar char="§"/>
            </a:pPr>
            <a:endParaRPr lang="fr-CA" sz="1400" b="1" dirty="0">
              <a:latin typeface="Candara" panose="020E0502030303020204" pitchFamily="34" charset="0"/>
            </a:endParaRPr>
          </a:p>
          <a:p>
            <a:pPr>
              <a:lnSpc>
                <a:spcPct val="90000"/>
              </a:lnSpc>
              <a:buClr>
                <a:srgbClr val="D08000"/>
              </a:buClr>
              <a:buFont typeface="Wingdings" panose="05000000000000000000" pitchFamily="2" charset="2"/>
              <a:buChar char="§"/>
            </a:pPr>
            <a:r>
              <a:rPr lang="fr-CA" sz="1400" b="1" dirty="0">
                <a:latin typeface="Candara" panose="020E0502030303020204" pitchFamily="34" charset="0"/>
              </a:rPr>
              <a:t>Quoique contraignantes, les obligations légales en matière d’accessibilité ont pour but d’atteindre ces objectifs.</a:t>
            </a:r>
          </a:p>
          <a:p>
            <a:pPr>
              <a:lnSpc>
                <a:spcPct val="90000"/>
              </a:lnSpc>
              <a:buClr>
                <a:srgbClr val="D08000"/>
              </a:buClr>
              <a:buFont typeface="Wingdings" panose="05000000000000000000" pitchFamily="2" charset="2"/>
              <a:buChar char="§"/>
            </a:pPr>
            <a:endParaRPr lang="fr-CA" sz="1100" dirty="0">
              <a:latin typeface="Candara" panose="020E0502030303020204" pitchFamily="34" charset="0"/>
            </a:endParaRPr>
          </a:p>
          <a:p>
            <a:pPr>
              <a:lnSpc>
                <a:spcPct val="90000"/>
              </a:lnSpc>
              <a:buClr>
                <a:srgbClr val="D08000"/>
              </a:buClr>
            </a:pPr>
            <a:endParaRPr lang="fr-CA" sz="1100" dirty="0"/>
          </a:p>
        </p:txBody>
      </p:sp>
      <p:pic>
        <p:nvPicPr>
          <p:cNvPr id="22" name="Picture 4" descr="Pièces de puzzle">
            <a:extLst>
              <a:ext uri="{FF2B5EF4-FFF2-40B4-BE49-F238E27FC236}">
                <a16:creationId xmlns:a16="http://schemas.microsoft.com/office/drawing/2014/main" id="{3E0DF8E8-DFA5-8F9E-CA6C-323DE41A86A1}"/>
              </a:ext>
            </a:extLst>
          </p:cNvPr>
          <p:cNvPicPr>
            <a:picLocks noChangeAspect="1"/>
          </p:cNvPicPr>
          <p:nvPr/>
        </p:nvPicPr>
        <p:blipFill rotWithShape="1">
          <a:blip r:embed="rId2"/>
          <a:srcRect l="27696" r="19991"/>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7" name="Isosceles Triangle 26">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608435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Plusieurs points d’interrogation sur fond noir">
            <a:extLst>
              <a:ext uri="{FF2B5EF4-FFF2-40B4-BE49-F238E27FC236}">
                <a16:creationId xmlns:a16="http://schemas.microsoft.com/office/drawing/2014/main" id="{C004347D-2A67-8686-EC5F-A57F44EC844C}"/>
              </a:ext>
            </a:extLst>
          </p:cNvPr>
          <p:cNvPicPr>
            <a:picLocks noChangeAspect="1"/>
          </p:cNvPicPr>
          <p:nvPr/>
        </p:nvPicPr>
        <p:blipFill rotWithShape="1">
          <a:blip r:embed="rId2"/>
          <a:srcRect l="9091" t="15777" b="393"/>
          <a:stretch/>
        </p:blipFill>
        <p:spPr>
          <a:xfrm>
            <a:off x="305" y="10"/>
            <a:ext cx="12191695" cy="6857990"/>
          </a:xfrm>
          <a:prstGeom prst="rect">
            <a:avLst/>
          </a:prstGeom>
        </p:spPr>
      </p:pic>
      <p:sp>
        <p:nvSpPr>
          <p:cNvPr id="29" name="Isosceles Triangle 9">
            <a:extLst>
              <a:ext uri="{FF2B5EF4-FFF2-40B4-BE49-F238E27FC236}">
                <a16:creationId xmlns:a16="http://schemas.microsoft.com/office/drawing/2014/main" id="{DD6B6433-CCD9-42F6-83C5-76BCAA8FEE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Parallelogram 11">
            <a:extLst>
              <a:ext uri="{FF2B5EF4-FFF2-40B4-BE49-F238E27FC236}">
                <a16:creationId xmlns:a16="http://schemas.microsoft.com/office/drawing/2014/main" id="{442B55CB-F27D-4C06-89E5-4EC99A519C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4188" y="0"/>
            <a:ext cx="9372600" cy="6858000"/>
          </a:xfrm>
          <a:prstGeom prst="parallelogram">
            <a:avLst>
              <a:gd name="adj" fmla="val 14937"/>
            </a:avLst>
          </a:prstGeom>
          <a:solidFill>
            <a:schemeClr val="bg1">
              <a:alpha val="94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2" name="Straight Connector 13">
            <a:extLst>
              <a:ext uri="{FF2B5EF4-FFF2-40B4-BE49-F238E27FC236}">
                <a16:creationId xmlns:a16="http://schemas.microsoft.com/office/drawing/2014/main" id="{48527540-7F01-4C2E-9641-738882048E3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15">
            <a:extLst>
              <a:ext uri="{FF2B5EF4-FFF2-40B4-BE49-F238E27FC236}">
                <a16:creationId xmlns:a16="http://schemas.microsoft.com/office/drawing/2014/main" id="{D6F60FB6-F855-43F0-A752-3719156C1E0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4" name="Rectangle 23">
            <a:extLst>
              <a:ext uri="{FF2B5EF4-FFF2-40B4-BE49-F238E27FC236}">
                <a16:creationId xmlns:a16="http://schemas.microsoft.com/office/drawing/2014/main" id="{70669A81-0E9B-4B42-AFEA-8F672C6CFB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2786047" y="609600"/>
            <a:ext cx="6487955" cy="1320800"/>
          </a:xfrm>
        </p:spPr>
        <p:txBody>
          <a:bodyPr anchor="t">
            <a:normAutofit/>
          </a:bodyPr>
          <a:lstStyle/>
          <a:p>
            <a:r>
              <a:rPr lang="fr-CA" dirty="0">
                <a:latin typeface="Candara" panose="020E0502030303020204" pitchFamily="34" charset="0"/>
              </a:rPr>
              <a:t>Discussion : la parole est à vous!</a:t>
            </a:r>
          </a:p>
        </p:txBody>
      </p:sp>
      <p:sp>
        <p:nvSpPr>
          <p:cNvPr id="35" name="Rectangle 25">
            <a:extLst>
              <a:ext uri="{FF2B5EF4-FFF2-40B4-BE49-F238E27FC236}">
                <a16:creationId xmlns:a16="http://schemas.microsoft.com/office/drawing/2014/main" id="{8C93E0C6-CF08-4771-B5A9-6018CB3AE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21">
            <a:extLst>
              <a:ext uri="{FF2B5EF4-FFF2-40B4-BE49-F238E27FC236}">
                <a16:creationId xmlns:a16="http://schemas.microsoft.com/office/drawing/2014/main" id="{A011F1B8-62C5-4D08-A621-EAD05C7D6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Espace réservé du contenu 2"/>
          <p:cNvSpPr>
            <a:spLocks noGrp="1"/>
          </p:cNvSpPr>
          <p:nvPr>
            <p:ph idx="1"/>
          </p:nvPr>
        </p:nvSpPr>
        <p:spPr>
          <a:xfrm>
            <a:off x="2786047" y="2159000"/>
            <a:ext cx="6487955" cy="3882362"/>
          </a:xfrm>
        </p:spPr>
        <p:txBody>
          <a:bodyPr>
            <a:normAutofit lnSpcReduction="10000"/>
          </a:bodyPr>
          <a:lstStyle/>
          <a:p>
            <a:pPr>
              <a:lnSpc>
                <a:spcPct val="90000"/>
              </a:lnSpc>
            </a:pPr>
            <a:r>
              <a:rPr lang="fr-CA" b="1" dirty="0">
                <a:latin typeface="Candara" panose="020E0502030303020204" pitchFamily="34" charset="0"/>
              </a:rPr>
              <a:t>Connaissez-vous suffisamment le profil de vos </a:t>
            </a:r>
            <a:r>
              <a:rPr lang="fr-CA" b="1" dirty="0" err="1">
                <a:latin typeface="Candara" panose="020E0502030303020204" pitchFamily="34" charset="0"/>
              </a:rPr>
              <a:t>étudiant.e.s</a:t>
            </a:r>
            <a:r>
              <a:rPr lang="fr-CA" b="1" dirty="0">
                <a:latin typeface="Candara" panose="020E0502030303020204" pitchFamily="34" charset="0"/>
              </a:rPr>
              <a:t> (</a:t>
            </a:r>
            <a:r>
              <a:rPr lang="fr-CA" b="1" dirty="0" err="1">
                <a:latin typeface="Candara" panose="020E0502030303020204" pitchFamily="34" charset="0"/>
              </a:rPr>
              <a:t>apprenant.e.s</a:t>
            </a:r>
            <a:r>
              <a:rPr lang="fr-CA" b="1" dirty="0">
                <a:latin typeface="Candara" panose="020E0502030303020204" pitchFamily="34" charset="0"/>
              </a:rPr>
              <a:t>)?</a:t>
            </a:r>
          </a:p>
          <a:p>
            <a:pPr>
              <a:lnSpc>
                <a:spcPct val="90000"/>
              </a:lnSpc>
            </a:pPr>
            <a:endParaRPr lang="fr-CA" b="1" dirty="0">
              <a:latin typeface="Candara" panose="020E0502030303020204" pitchFamily="34" charset="0"/>
            </a:endParaRPr>
          </a:p>
          <a:p>
            <a:pPr>
              <a:lnSpc>
                <a:spcPct val="90000"/>
              </a:lnSpc>
            </a:pPr>
            <a:r>
              <a:rPr lang="fr-CA" b="1" dirty="0">
                <a:latin typeface="Candara" panose="020E0502030303020204" pitchFamily="34" charset="0"/>
              </a:rPr>
              <a:t>Est-ce que les obligations légales vous apparaissent sensées? Vous causent-elles des problèmes? Si oui, à quel niveau?</a:t>
            </a:r>
          </a:p>
          <a:p>
            <a:pPr>
              <a:lnSpc>
                <a:spcPct val="90000"/>
              </a:lnSpc>
            </a:pPr>
            <a:endParaRPr lang="fr-CA" b="1" dirty="0">
              <a:latin typeface="Candara" panose="020E0502030303020204" pitchFamily="34" charset="0"/>
            </a:endParaRPr>
          </a:p>
          <a:p>
            <a:pPr>
              <a:lnSpc>
                <a:spcPct val="90000"/>
              </a:lnSpc>
            </a:pPr>
            <a:r>
              <a:rPr lang="fr-CA" b="1" dirty="0">
                <a:latin typeface="Candara" panose="020E0502030303020204" pitchFamily="34" charset="0"/>
              </a:rPr>
              <a:t>Dans la conception de vos cours, quel genre de difficultés rencontrez-vous?</a:t>
            </a:r>
          </a:p>
          <a:p>
            <a:pPr>
              <a:lnSpc>
                <a:spcPct val="90000"/>
              </a:lnSpc>
            </a:pPr>
            <a:endParaRPr lang="fr-CA" b="1" dirty="0">
              <a:latin typeface="Candara" panose="020E0502030303020204" pitchFamily="34" charset="0"/>
            </a:endParaRPr>
          </a:p>
          <a:p>
            <a:pPr>
              <a:lnSpc>
                <a:spcPct val="90000"/>
              </a:lnSpc>
            </a:pPr>
            <a:r>
              <a:rPr lang="fr-CA" b="1" dirty="0">
                <a:latin typeface="Candara" panose="020E0502030303020204" pitchFamily="34" charset="0"/>
              </a:rPr>
              <a:t>Autres aspects problématiques? Bons coups?</a:t>
            </a:r>
          </a:p>
          <a:p>
            <a:pPr>
              <a:lnSpc>
                <a:spcPct val="90000"/>
              </a:lnSpc>
            </a:pPr>
            <a:endParaRPr lang="fr-CA" b="1" dirty="0">
              <a:latin typeface="Candara" panose="020E0502030303020204" pitchFamily="34" charset="0"/>
            </a:endParaRPr>
          </a:p>
          <a:p>
            <a:pPr>
              <a:lnSpc>
                <a:spcPct val="90000"/>
              </a:lnSpc>
            </a:pPr>
            <a:r>
              <a:rPr lang="fr-CA" b="1" dirty="0">
                <a:latin typeface="Candara" panose="020E0502030303020204" pitchFamily="34" charset="0"/>
              </a:rPr>
              <a:t>Merci à toutes et à tous!</a:t>
            </a:r>
          </a:p>
          <a:p>
            <a:pPr>
              <a:lnSpc>
                <a:spcPct val="90000"/>
              </a:lnSpc>
            </a:pPr>
            <a:endParaRPr lang="fr-CA" dirty="0"/>
          </a:p>
          <a:p>
            <a:pPr>
              <a:lnSpc>
                <a:spcPct val="90000"/>
              </a:lnSpc>
            </a:pPr>
            <a:endParaRPr lang="fr-CA" dirty="0"/>
          </a:p>
        </p:txBody>
      </p:sp>
      <p:sp>
        <p:nvSpPr>
          <p:cNvPr id="37" name="Rectangle 27">
            <a:extLst>
              <a:ext uri="{FF2B5EF4-FFF2-40B4-BE49-F238E27FC236}">
                <a16:creationId xmlns:a16="http://schemas.microsoft.com/office/drawing/2014/main" id="{C6A6AECB-428C-4CB4-B65A-359F08B6D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8">
            <a:extLst>
              <a:ext uri="{FF2B5EF4-FFF2-40B4-BE49-F238E27FC236}">
                <a16:creationId xmlns:a16="http://schemas.microsoft.com/office/drawing/2014/main" id="{28D1A6ED-2AB6-46A3-A315-485B8BF936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9">
            <a:extLst>
              <a:ext uri="{FF2B5EF4-FFF2-40B4-BE49-F238E27FC236}">
                <a16:creationId xmlns:a16="http://schemas.microsoft.com/office/drawing/2014/main" id="{B61CE46B-8525-46A8-AB7B-DCBCC1B65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4412B991-9935-45FB-A17E-8F30DD832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983625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6" name="Picture 35">
            <a:extLst>
              <a:ext uri="{FF2B5EF4-FFF2-40B4-BE49-F238E27FC236}">
                <a16:creationId xmlns:a16="http://schemas.microsoft.com/office/drawing/2014/main" id="{31107A8C-C2CD-AE6B-5355-F47FA0EE9DB0}"/>
              </a:ext>
            </a:extLst>
          </p:cNvPr>
          <p:cNvPicPr>
            <a:picLocks noChangeAspect="1"/>
          </p:cNvPicPr>
          <p:nvPr/>
        </p:nvPicPr>
        <p:blipFill rotWithShape="1">
          <a:blip r:embed="rId2"/>
          <a:srcRect l="9091" t="4930" b="4161"/>
          <a:stretch/>
        </p:blipFill>
        <p:spPr>
          <a:xfrm>
            <a:off x="305" y="10"/>
            <a:ext cx="12191695" cy="6857990"/>
          </a:xfrm>
          <a:prstGeom prst="rect">
            <a:avLst/>
          </a:prstGeom>
        </p:spPr>
      </p:pic>
      <p:sp>
        <p:nvSpPr>
          <p:cNvPr id="41" name="Isosceles Triangle 40">
            <a:extLst>
              <a:ext uri="{FF2B5EF4-FFF2-40B4-BE49-F238E27FC236}">
                <a16:creationId xmlns:a16="http://schemas.microsoft.com/office/drawing/2014/main" id="{DD6B6433-CCD9-42F6-83C5-76BCAA8FEE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Parallelogram 42">
            <a:extLst>
              <a:ext uri="{FF2B5EF4-FFF2-40B4-BE49-F238E27FC236}">
                <a16:creationId xmlns:a16="http://schemas.microsoft.com/office/drawing/2014/main" id="{442B55CB-F27D-4C06-89E5-4EC99A519C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4188" y="0"/>
            <a:ext cx="9372600" cy="6858000"/>
          </a:xfrm>
          <a:prstGeom prst="parallelogram">
            <a:avLst>
              <a:gd name="adj" fmla="val 14937"/>
            </a:avLst>
          </a:prstGeom>
          <a:solidFill>
            <a:schemeClr val="bg1">
              <a:alpha val="94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48527540-7F01-4C2E-9641-738882048E3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D6F60FB6-F855-43F0-A752-3719156C1E0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9" name="Rectangle 23">
            <a:extLst>
              <a:ext uri="{FF2B5EF4-FFF2-40B4-BE49-F238E27FC236}">
                <a16:creationId xmlns:a16="http://schemas.microsoft.com/office/drawing/2014/main" id="{70669A81-0E9B-4B42-AFEA-8F672C6CFB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2786047" y="609600"/>
            <a:ext cx="6487955" cy="1320800"/>
          </a:xfrm>
        </p:spPr>
        <p:txBody>
          <a:bodyPr anchor="t">
            <a:normAutofit/>
          </a:bodyPr>
          <a:lstStyle/>
          <a:p>
            <a:r>
              <a:rPr lang="fr-CA">
                <a:latin typeface="Candara" panose="020E0502030303020204" pitchFamily="34" charset="0"/>
              </a:rPr>
              <a:t>Contenu de la présentation</a:t>
            </a:r>
          </a:p>
        </p:txBody>
      </p:sp>
      <p:sp>
        <p:nvSpPr>
          <p:cNvPr id="51" name="Rectangle 25">
            <a:extLst>
              <a:ext uri="{FF2B5EF4-FFF2-40B4-BE49-F238E27FC236}">
                <a16:creationId xmlns:a16="http://schemas.microsoft.com/office/drawing/2014/main" id="{8C93E0C6-CF08-4771-B5A9-6018CB3AE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3" name="Isosceles Triangle 52">
            <a:extLst>
              <a:ext uri="{FF2B5EF4-FFF2-40B4-BE49-F238E27FC236}">
                <a16:creationId xmlns:a16="http://schemas.microsoft.com/office/drawing/2014/main" id="{A011F1B8-62C5-4D08-A621-EAD05C7D6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Espace réservé du contenu 2"/>
          <p:cNvSpPr>
            <a:spLocks noGrp="1"/>
          </p:cNvSpPr>
          <p:nvPr>
            <p:ph idx="1"/>
          </p:nvPr>
        </p:nvSpPr>
        <p:spPr>
          <a:xfrm>
            <a:off x="2786047" y="2159000"/>
            <a:ext cx="6487955" cy="3882362"/>
          </a:xfrm>
        </p:spPr>
        <p:txBody>
          <a:bodyPr>
            <a:normAutofit fontScale="92500" lnSpcReduction="20000"/>
          </a:bodyPr>
          <a:lstStyle/>
          <a:p>
            <a:r>
              <a:rPr lang="fr-CA" dirty="0">
                <a:latin typeface="Candara" panose="020E0502030303020204" pitchFamily="34" charset="0"/>
              </a:rPr>
              <a:t>1-Contexte actuel</a:t>
            </a:r>
          </a:p>
          <a:p>
            <a:endParaRPr lang="fr-CA" dirty="0">
              <a:latin typeface="Candara" panose="020E0502030303020204" pitchFamily="34" charset="0"/>
            </a:endParaRPr>
          </a:p>
          <a:p>
            <a:r>
              <a:rPr lang="fr-CA" dirty="0">
                <a:latin typeface="Candara" panose="020E0502030303020204" pitchFamily="34" charset="0"/>
              </a:rPr>
              <a:t>2-Obligations légales</a:t>
            </a:r>
          </a:p>
          <a:p>
            <a:endParaRPr lang="fr-CA" dirty="0">
              <a:latin typeface="Candara" panose="020E0502030303020204" pitchFamily="34" charset="0"/>
            </a:endParaRPr>
          </a:p>
          <a:p>
            <a:r>
              <a:rPr lang="fr-CA" dirty="0">
                <a:latin typeface="Candara" panose="020E0502030303020204" pitchFamily="34" charset="0"/>
              </a:rPr>
              <a:t>3-Accessibilité Web : comment faire?</a:t>
            </a:r>
          </a:p>
          <a:p>
            <a:endParaRPr lang="fr-CA" dirty="0">
              <a:latin typeface="Candara" panose="020E0502030303020204" pitchFamily="34" charset="0"/>
            </a:endParaRPr>
          </a:p>
          <a:p>
            <a:r>
              <a:rPr lang="fr-CA" dirty="0">
                <a:latin typeface="Candara" panose="020E0502030303020204" pitchFamily="34" charset="0"/>
              </a:rPr>
              <a:t>4-Avantages et risques</a:t>
            </a:r>
          </a:p>
          <a:p>
            <a:endParaRPr lang="fr-CA" dirty="0">
              <a:latin typeface="Candara" panose="020E0502030303020204" pitchFamily="34" charset="0"/>
            </a:endParaRPr>
          </a:p>
          <a:p>
            <a:r>
              <a:rPr lang="fr-CA" dirty="0">
                <a:latin typeface="Candara" panose="020E0502030303020204" pitchFamily="34" charset="0"/>
              </a:rPr>
              <a:t>Conclusion</a:t>
            </a:r>
          </a:p>
          <a:p>
            <a:endParaRPr lang="fr-CA" dirty="0">
              <a:latin typeface="Candara" panose="020E0502030303020204" pitchFamily="34" charset="0"/>
            </a:endParaRPr>
          </a:p>
          <a:p>
            <a:r>
              <a:rPr lang="fr-CA" dirty="0">
                <a:latin typeface="Candara" panose="020E0502030303020204" pitchFamily="34" charset="0"/>
              </a:rPr>
              <a:t>Discussion</a:t>
            </a:r>
          </a:p>
          <a:p>
            <a:endParaRPr lang="fr-CA" dirty="0">
              <a:latin typeface="Candara" panose="020E0502030303020204" pitchFamily="34" charset="0"/>
            </a:endParaRPr>
          </a:p>
          <a:p>
            <a:endParaRPr lang="fr-CA" dirty="0">
              <a:latin typeface="Candara" panose="020E0502030303020204" pitchFamily="34" charset="0"/>
            </a:endParaRPr>
          </a:p>
        </p:txBody>
      </p:sp>
      <p:sp>
        <p:nvSpPr>
          <p:cNvPr id="55" name="Rectangle 27">
            <a:extLst>
              <a:ext uri="{FF2B5EF4-FFF2-40B4-BE49-F238E27FC236}">
                <a16:creationId xmlns:a16="http://schemas.microsoft.com/office/drawing/2014/main" id="{C6A6AECB-428C-4CB4-B65A-359F08B6D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57" name="Rectangle 28">
            <a:extLst>
              <a:ext uri="{FF2B5EF4-FFF2-40B4-BE49-F238E27FC236}">
                <a16:creationId xmlns:a16="http://schemas.microsoft.com/office/drawing/2014/main" id="{28D1A6ED-2AB6-46A3-A315-485B8BF936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9" name="Rectangle 29">
            <a:extLst>
              <a:ext uri="{FF2B5EF4-FFF2-40B4-BE49-F238E27FC236}">
                <a16:creationId xmlns:a16="http://schemas.microsoft.com/office/drawing/2014/main" id="{B61CE46B-8525-46A8-AB7B-DCBCC1B65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61" name="Isosceles Triangle 60">
            <a:extLst>
              <a:ext uri="{FF2B5EF4-FFF2-40B4-BE49-F238E27FC236}">
                <a16:creationId xmlns:a16="http://schemas.microsoft.com/office/drawing/2014/main" id="{4412B991-9935-45FB-A17E-8F30DD832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13414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4000" dirty="0">
                <a:latin typeface="Candara" panose="020E0502030303020204" pitchFamily="34" charset="0"/>
              </a:rPr>
              <a:t>Références</a:t>
            </a:r>
          </a:p>
        </p:txBody>
      </p:sp>
      <p:sp>
        <p:nvSpPr>
          <p:cNvPr id="3" name="Espace réservé du contenu 2"/>
          <p:cNvSpPr>
            <a:spLocks noGrp="1"/>
          </p:cNvSpPr>
          <p:nvPr>
            <p:ph idx="1"/>
          </p:nvPr>
        </p:nvSpPr>
        <p:spPr>
          <a:xfrm>
            <a:off x="336230" y="1031846"/>
            <a:ext cx="9720073" cy="4266548"/>
          </a:xfrm>
        </p:spPr>
        <p:txBody>
          <a:bodyPr>
            <a:noAutofit/>
          </a:bodyPr>
          <a:lstStyle/>
          <a:p>
            <a:pPr marL="0" indent="0">
              <a:lnSpc>
                <a:spcPct val="110000"/>
              </a:lnSpc>
              <a:buNone/>
            </a:pPr>
            <a:endParaRPr lang="fr-CA" sz="1200" b="1" dirty="0">
              <a:latin typeface="Candara" panose="020E0502030303020204" pitchFamily="34" charset="0"/>
              <a:ea typeface="Times New Roman" panose="02020603050405020304" pitchFamily="18" charset="0"/>
              <a:cs typeface="Times New Roman" panose="02020603050405020304" pitchFamily="18" charset="0"/>
            </a:endParaRPr>
          </a:p>
          <a:p>
            <a:pPr>
              <a:lnSpc>
                <a:spcPct val="110000"/>
              </a:lnSpc>
              <a:buFont typeface="Symbol" panose="05050102010706020507" pitchFamily="18" charset="2"/>
              <a:buChar char=""/>
            </a:pPr>
            <a:r>
              <a:rPr lang="fr-CA" sz="1200" b="1" dirty="0">
                <a:effectLst/>
                <a:latin typeface="Candara" panose="020E0502030303020204" pitchFamily="34" charset="0"/>
                <a:ea typeface="Times New Roman" panose="02020603050405020304" pitchFamily="18" charset="0"/>
                <a:cs typeface="Times New Roman" panose="02020603050405020304" pitchFamily="18" charset="0"/>
              </a:rPr>
              <a:t>Chaire de recherche du Canada sur les médias, les handicaps et les (auto)représentations de l’Université du Québec à Montréal, Un modèle inspirant d’accessibilité : </a:t>
            </a:r>
            <a:r>
              <a:rPr lang="fr-CA" sz="1200" b="1" dirty="0">
                <a:effectLst/>
                <a:latin typeface="Candara" panose="020E0502030303020204" pitchFamily="34" charset="0"/>
                <a:ea typeface="Times New Roman" panose="02020603050405020304" pitchFamily="18" charset="0"/>
                <a:cs typeface="Times New Roman" panose="02020603050405020304" pitchFamily="18" charset="0"/>
                <a:hlinkClick r:id="rId2"/>
              </a:rPr>
              <a:t>https://chairemediashandicaps.uqam.ca/</a:t>
            </a:r>
            <a:endParaRPr lang="fr-CA" sz="1200" b="1" dirty="0">
              <a:effectLst/>
              <a:latin typeface="Candara" panose="020E0502030303020204" pitchFamily="34" charset="0"/>
              <a:ea typeface="Times New Roman" panose="02020603050405020304" pitchFamily="18" charset="0"/>
              <a:cs typeface="Times New Roman" panose="02020603050405020304" pitchFamily="18" charset="0"/>
            </a:endParaRPr>
          </a:p>
          <a:p>
            <a:pPr>
              <a:lnSpc>
                <a:spcPct val="110000"/>
              </a:lnSpc>
              <a:buFont typeface="Symbol" panose="05050102010706020507" pitchFamily="18" charset="2"/>
              <a:buChar char=""/>
            </a:pPr>
            <a:r>
              <a:rPr lang="fr-CA" sz="1200" b="1" dirty="0">
                <a:effectLst/>
                <a:latin typeface="Candara" panose="020E0502030303020204" pitchFamily="34" charset="0"/>
                <a:ea typeface="Times New Roman" panose="02020603050405020304" pitchFamily="18" charset="0"/>
                <a:cs typeface="Times New Roman" panose="02020603050405020304" pitchFamily="18" charset="0"/>
              </a:rPr>
              <a:t>Gouvernement du Canada, Boîte à outils de l’expérience Web (modèles, balisages et outils pour mutualiser le développement des sites Web gouvernementaux), </a:t>
            </a:r>
            <a:r>
              <a:rPr lang="fr-CA" sz="1200" b="1" dirty="0">
                <a:effectLst/>
                <a:latin typeface="Candara" panose="020E0502030303020204" pitchFamily="34" charset="0"/>
                <a:ea typeface="Times New Roman" panose="02020603050405020304" pitchFamily="18" charset="0"/>
                <a:cs typeface="Times New Roman" panose="02020603050405020304" pitchFamily="18" charset="0"/>
                <a:hlinkClick r:id="rId3"/>
              </a:rPr>
              <a:t>https://wet-boew.github.io/wet-boew/index-fr.html</a:t>
            </a:r>
            <a:endParaRPr lang="fr-CA" sz="1200" b="1" dirty="0">
              <a:effectLst/>
              <a:latin typeface="Candara" panose="020E0502030303020204" pitchFamily="34" charset="0"/>
              <a:ea typeface="Times New Roman" panose="02020603050405020304" pitchFamily="18" charset="0"/>
              <a:cs typeface="Times New Roman" panose="02020603050405020304" pitchFamily="18" charset="0"/>
            </a:endParaRPr>
          </a:p>
          <a:p>
            <a:pPr>
              <a:lnSpc>
                <a:spcPct val="110000"/>
              </a:lnSpc>
              <a:buFont typeface="Symbol" panose="05050102010706020507" pitchFamily="18" charset="2"/>
              <a:buChar char=""/>
            </a:pPr>
            <a:r>
              <a:rPr lang="fr-CA" sz="1200" b="1" dirty="0">
                <a:effectLst/>
                <a:latin typeface="Candara" panose="020E0502030303020204" pitchFamily="34" charset="0"/>
                <a:ea typeface="Times New Roman" panose="02020603050405020304" pitchFamily="18" charset="0"/>
                <a:cs typeface="Times New Roman" panose="02020603050405020304" pitchFamily="18" charset="0"/>
              </a:rPr>
              <a:t>Loi sur la gouvernance et la gestion des ressources informationnelles des organismes publics et des entreprises du gouvernement, </a:t>
            </a:r>
            <a:r>
              <a:rPr lang="fr-CA" sz="1200" b="1" dirty="0">
                <a:effectLst/>
                <a:latin typeface="Candara" panose="020E0502030303020204" pitchFamily="34" charset="0"/>
                <a:ea typeface="Times New Roman" panose="02020603050405020304" pitchFamily="18" charset="0"/>
                <a:cs typeface="Times New Roman" panose="02020603050405020304" pitchFamily="18" charset="0"/>
                <a:hlinkClick r:id="rId4"/>
              </a:rPr>
              <a:t>https://www.legisquebec.gouv.qc.ca/fr/document/lc/G-1.03</a:t>
            </a:r>
            <a:endParaRPr lang="fr-CA" sz="1200" b="1" dirty="0">
              <a:latin typeface="Candara" panose="020E0502030303020204" pitchFamily="34" charset="0"/>
              <a:ea typeface="Times New Roman" panose="02020603050405020304" pitchFamily="18" charset="0"/>
              <a:cs typeface="Times New Roman" panose="02020603050405020304" pitchFamily="18" charset="0"/>
            </a:endParaRPr>
          </a:p>
          <a:p>
            <a:pPr marL="342900" indent="-342900">
              <a:lnSpc>
                <a:spcPct val="110000"/>
              </a:lnSpc>
              <a:buFont typeface="Symbol" panose="05050102010706020507" pitchFamily="18" charset="2"/>
              <a:buChar char=""/>
            </a:pPr>
            <a:r>
              <a:rPr lang="fr-CA" sz="1200" b="1" dirty="0">
                <a:effectLst/>
                <a:latin typeface="Candara" panose="020E0502030303020204" pitchFamily="34" charset="0"/>
                <a:ea typeface="Times New Roman" panose="02020603050405020304" pitchFamily="18" charset="0"/>
                <a:cs typeface="Times New Roman" panose="02020603050405020304" pitchFamily="18" charset="0"/>
              </a:rPr>
              <a:t>Modernisation des standards sur l’accessibilité Web: démarche et principes directeurs de modernisation, </a:t>
            </a:r>
            <a:r>
              <a:rPr lang="fr-CA" sz="1200" b="1" dirty="0">
                <a:effectLst/>
                <a:latin typeface="Candara" panose="020E0502030303020204" pitchFamily="34" charset="0"/>
                <a:ea typeface="Times New Roman" panose="02020603050405020304" pitchFamily="18" charset="0"/>
                <a:cs typeface="Times New Roman" panose="02020603050405020304" pitchFamily="18" charset="0"/>
                <a:hlinkClick r:id="rId5"/>
              </a:rPr>
              <a:t>https://www.tresor.gouv.qc.ca/fileadmin/PDF/ressources_informationnelles/AccessibiliteWeb/principes_directeurs.pdf</a:t>
            </a:r>
            <a:endParaRPr lang="fr-CA" sz="1200" b="1" dirty="0">
              <a:effectLst/>
              <a:latin typeface="Candara" panose="020E0502030303020204" pitchFamily="34" charset="0"/>
              <a:ea typeface="Times New Roman" panose="02020603050405020304" pitchFamily="18" charset="0"/>
              <a:cs typeface="Times New Roman" panose="02020603050405020304" pitchFamily="18" charset="0"/>
            </a:endParaRPr>
          </a:p>
          <a:p>
            <a:pPr marL="342900" indent="-342900">
              <a:lnSpc>
                <a:spcPct val="110000"/>
              </a:lnSpc>
              <a:buFont typeface="Symbol" panose="05050102010706020507" pitchFamily="18" charset="2"/>
              <a:buChar char=""/>
            </a:pPr>
            <a:r>
              <a:rPr lang="fr-CA" sz="1200" b="1" dirty="0">
                <a:latin typeface="Candara" panose="020E0502030303020204" pitchFamily="34" charset="0"/>
                <a:ea typeface="Times New Roman" panose="02020603050405020304" pitchFamily="18" charset="0"/>
                <a:cs typeface="Times New Roman" panose="02020603050405020304" pitchFamily="18" charset="0"/>
              </a:rPr>
              <a:t>Normes et législation d’accessibilité Web, </a:t>
            </a:r>
            <a:r>
              <a:rPr lang="fr-CA" sz="1200" b="1" dirty="0">
                <a:latin typeface="Candara" panose="020E0502030303020204" pitchFamily="34" charset="0"/>
                <a:ea typeface="Times New Roman" panose="02020603050405020304" pitchFamily="18" charset="0"/>
                <a:cs typeface="Times New Roman" panose="02020603050405020304" pitchFamily="18" charset="0"/>
                <a:hlinkClick r:id="rId6"/>
              </a:rPr>
              <a:t>https://ciao.ca/services/accessibilite/normes-accessibilite/</a:t>
            </a:r>
            <a:endParaRPr lang="fr-CA" sz="1200" b="1" dirty="0">
              <a:effectLst/>
              <a:latin typeface="Candara" panose="020E0502030303020204" pitchFamily="34" charset="0"/>
              <a:ea typeface="Times New Roman" panose="02020603050405020304" pitchFamily="18" charset="0"/>
              <a:cs typeface="Times New Roman" panose="02020603050405020304" pitchFamily="18" charset="0"/>
            </a:endParaRPr>
          </a:p>
          <a:p>
            <a:pPr>
              <a:lnSpc>
                <a:spcPct val="110000"/>
              </a:lnSpc>
              <a:buFont typeface="Symbol" panose="05050102010706020507" pitchFamily="18" charset="2"/>
              <a:buChar char=""/>
            </a:pPr>
            <a:r>
              <a:rPr lang="fr-CA" sz="1200" b="1" dirty="0">
                <a:effectLst/>
                <a:latin typeface="Candara" panose="020E0502030303020204" pitchFamily="34" charset="0"/>
                <a:ea typeface="Times New Roman" panose="02020603050405020304" pitchFamily="18" charset="0"/>
                <a:cs typeface="Times New Roman" panose="02020603050405020304" pitchFamily="18" charset="0"/>
              </a:rPr>
              <a:t>Règles pour l’accessibilité des contenus Web 2.0, </a:t>
            </a:r>
            <a:r>
              <a:rPr lang="fr-CA" sz="1200" b="1" dirty="0">
                <a:effectLst/>
                <a:latin typeface="Candara" panose="020E0502030303020204" pitchFamily="34" charset="0"/>
                <a:ea typeface="Times New Roman" panose="02020603050405020304" pitchFamily="18" charset="0"/>
                <a:cs typeface="Times New Roman" panose="02020603050405020304" pitchFamily="18" charset="0"/>
                <a:hlinkClick r:id="rId7"/>
              </a:rPr>
              <a:t>https://www.w3.org/Translations/WCAG20-fr/</a:t>
            </a:r>
            <a:endParaRPr lang="fr-CA" sz="1200" b="1" dirty="0">
              <a:latin typeface="Candara" panose="020E0502030303020204" pitchFamily="34" charset="0"/>
              <a:ea typeface="Times New Roman" panose="02020603050405020304" pitchFamily="18" charset="0"/>
              <a:cs typeface="Times New Roman" panose="02020603050405020304" pitchFamily="18" charset="0"/>
            </a:endParaRPr>
          </a:p>
          <a:p>
            <a:pPr>
              <a:lnSpc>
                <a:spcPct val="110000"/>
              </a:lnSpc>
              <a:buFont typeface="Symbol" panose="05050102010706020507" pitchFamily="18" charset="2"/>
              <a:buChar char=""/>
            </a:pPr>
            <a:r>
              <a:rPr lang="fr-CA" sz="1200" b="1" dirty="0">
                <a:effectLst/>
                <a:latin typeface="Candara" panose="020E0502030303020204" pitchFamily="34" charset="0"/>
                <a:ea typeface="Times New Roman" panose="02020603050405020304" pitchFamily="18" charset="0"/>
                <a:cs typeface="Times New Roman" panose="02020603050405020304" pitchFamily="18" charset="0"/>
              </a:rPr>
              <a:t>Site Web du Conseil du trésor du Québec sur l’accessibilité Web,  </a:t>
            </a:r>
            <a:r>
              <a:rPr lang="fr-CA" sz="1200" b="1" dirty="0">
                <a:effectLst/>
                <a:latin typeface="Candara" panose="020E0502030303020204" pitchFamily="34" charset="0"/>
                <a:ea typeface="Times New Roman" panose="02020603050405020304" pitchFamily="18" charset="0"/>
                <a:cs typeface="Times New Roman" panose="02020603050405020304" pitchFamily="18" charset="0"/>
                <a:hlinkClick r:id="rId8"/>
              </a:rPr>
              <a:t>https://www.tresor.gouv.qc.ca/ressources-informationnelles/architecture-dentreprise-gouvernementale/standards-et-normes/accessibilite-du-web/</a:t>
            </a:r>
            <a:endParaRPr lang="fr-CA" sz="1200" b="1" dirty="0">
              <a:latin typeface="Candara" panose="020E0502030303020204" pitchFamily="34" charset="0"/>
              <a:ea typeface="Times New Roman" panose="02020603050405020304" pitchFamily="18" charset="0"/>
              <a:cs typeface="Times New Roman" panose="02020603050405020304" pitchFamily="18" charset="0"/>
            </a:endParaRPr>
          </a:p>
          <a:p>
            <a:pPr marL="342900" indent="-342900">
              <a:lnSpc>
                <a:spcPct val="110000"/>
              </a:lnSpc>
              <a:buFont typeface="Symbol" panose="05050102010706020507" pitchFamily="18" charset="2"/>
              <a:buChar char=""/>
            </a:pPr>
            <a:r>
              <a:rPr lang="fr-CA" sz="1200" b="1" dirty="0">
                <a:effectLst/>
                <a:latin typeface="Candara" panose="020E0502030303020204" pitchFamily="34" charset="0"/>
                <a:ea typeface="Times New Roman" panose="02020603050405020304" pitchFamily="18" charset="0"/>
                <a:cs typeface="Times New Roman" panose="02020603050405020304" pitchFamily="18" charset="0"/>
              </a:rPr>
              <a:t>Standard sur l’accessibilité des sites Web, </a:t>
            </a:r>
            <a:r>
              <a:rPr lang="fr-CA" sz="1200" b="1" dirty="0">
                <a:effectLst/>
                <a:latin typeface="Candara" panose="020E0502030303020204" pitchFamily="34" charset="0"/>
                <a:ea typeface="Times New Roman" panose="02020603050405020304" pitchFamily="18" charset="0"/>
                <a:cs typeface="Times New Roman" panose="02020603050405020304" pitchFamily="18" charset="0"/>
                <a:hlinkClick r:id="rId9"/>
              </a:rPr>
              <a:t>https://www.tresor.gouv.qc.ca/fileadmin/PDF/ressources_informationnelles/AccessibiliteWeb/standard-access-web.pdf</a:t>
            </a:r>
            <a:endParaRPr lang="fr-CA" sz="1200" b="1" dirty="0">
              <a:effectLst/>
              <a:latin typeface="Candara" panose="020E0502030303020204" pitchFamily="34" charset="0"/>
              <a:ea typeface="Times New Roman" panose="02020603050405020304" pitchFamily="18" charset="0"/>
              <a:cs typeface="Times New Roman" panose="02020603050405020304" pitchFamily="18" charset="0"/>
            </a:endParaRPr>
          </a:p>
          <a:p>
            <a:pPr marL="342900" indent="-342900">
              <a:lnSpc>
                <a:spcPct val="110000"/>
              </a:lnSpc>
              <a:buFont typeface="Symbol" panose="05050102010706020507" pitchFamily="18" charset="2"/>
              <a:buChar char=""/>
            </a:pPr>
            <a:r>
              <a:rPr lang="fr-CA" sz="1200" b="1" dirty="0">
                <a:effectLst/>
                <a:latin typeface="Candara" panose="020E0502030303020204" pitchFamily="34" charset="0"/>
                <a:ea typeface="Times New Roman" panose="02020603050405020304" pitchFamily="18" charset="0"/>
                <a:cs typeface="Times New Roman" panose="02020603050405020304" pitchFamily="18" charset="0"/>
              </a:rPr>
              <a:t>Stratégie d’optimisation des communications numériques et des présences Web gouvernementales (Gouvernement du Québec, 2016). </a:t>
            </a:r>
            <a:r>
              <a:rPr lang="fr-CA" sz="1200" b="1" dirty="0">
                <a:effectLst/>
                <a:latin typeface="Candara" panose="020E0502030303020204" pitchFamily="34" charset="0"/>
                <a:ea typeface="Times New Roman" panose="02020603050405020304" pitchFamily="18" charset="0"/>
                <a:cs typeface="Times New Roman" panose="02020603050405020304" pitchFamily="18" charset="0"/>
                <a:hlinkClick r:id="rId10"/>
              </a:rPr>
              <a:t>https://collections.banq.qc.ca/ark:/52327/bs2754094</a:t>
            </a:r>
            <a:endParaRPr lang="fr-CA" sz="1200" b="1" dirty="0">
              <a:effectLst/>
              <a:latin typeface="Candara" panose="020E0502030303020204" pitchFamily="34" charset="0"/>
              <a:ea typeface="Times New Roman" panose="02020603050405020304" pitchFamily="18" charset="0"/>
              <a:cs typeface="Times New Roman" panose="02020603050405020304" pitchFamily="18" charset="0"/>
            </a:endParaRPr>
          </a:p>
          <a:p>
            <a:pPr marL="342900" indent="-342900">
              <a:lnSpc>
                <a:spcPct val="110000"/>
              </a:lnSpc>
              <a:buFont typeface="Symbol" panose="05050102010706020507" pitchFamily="18" charset="2"/>
              <a:buChar char=""/>
            </a:pPr>
            <a:r>
              <a:rPr lang="fr-CA" sz="1200" b="1" dirty="0" err="1">
                <a:latin typeface="Candara" panose="020E0502030303020204" pitchFamily="34" charset="0"/>
                <a:ea typeface="Times New Roman" panose="02020603050405020304" pitchFamily="18" charset="0"/>
                <a:cs typeface="Times New Roman" panose="02020603050405020304" pitchFamily="18" charset="0"/>
              </a:rPr>
              <a:t>Tebourbi</a:t>
            </a:r>
            <a:r>
              <a:rPr lang="fr-CA" sz="1200" b="1" dirty="0">
                <a:latin typeface="Candara" panose="020E0502030303020204" pitchFamily="34" charset="0"/>
                <a:ea typeface="Times New Roman" panose="02020603050405020304" pitchFamily="18" charset="0"/>
                <a:cs typeface="Times New Roman" panose="02020603050405020304" pitchFamily="18" charset="0"/>
              </a:rPr>
              <a:t>, N. et Demers, G., 2021, La pédagogie inclusive en enseignement supérieur : Diversifier ses ressources et ses stratégies pour répondre à la variabilité des besoins des étudiants, Université TÉLUQ, présentation PPT</a:t>
            </a:r>
            <a:endParaRPr lang="fr-CA" sz="1200" b="1" dirty="0">
              <a:effectLst/>
              <a:latin typeface="Candara" panose="020E0502030303020204" pitchFamily="34" charset="0"/>
              <a:ea typeface="Times New Roman" panose="02020603050405020304" pitchFamily="18" charset="0"/>
              <a:cs typeface="Times New Roman" panose="02020603050405020304" pitchFamily="18" charset="0"/>
            </a:endParaRPr>
          </a:p>
          <a:p>
            <a:pPr marL="342900" indent="-342900">
              <a:lnSpc>
                <a:spcPct val="110000"/>
              </a:lnSpc>
              <a:buFont typeface="Symbol" panose="05050102010706020507" pitchFamily="18" charset="2"/>
              <a:buChar char=""/>
            </a:pPr>
            <a:endParaRPr lang="fr-CA" sz="1200" dirty="0">
              <a:effectLst/>
              <a:latin typeface="Candara" panose="020E050203030302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Symbol" panose="05050102010706020507" pitchFamily="18" charset="2"/>
              <a:buChar char=""/>
            </a:pPr>
            <a:endParaRPr lang="fr-CA" sz="1400" dirty="0">
              <a:effectLst/>
              <a:latin typeface="Candara" panose="020E050203030302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endParaRPr lang="fr-CA" sz="1400" dirty="0">
              <a:effectLst/>
              <a:latin typeface="Candara" panose="020E0502030303020204" pitchFamily="34" charset="0"/>
              <a:ea typeface="Calibri" panose="020F0502020204030204" pitchFamily="34" charset="0"/>
              <a:cs typeface="Times New Roman" panose="02020603050405020304" pitchFamily="18" charset="0"/>
            </a:endParaRPr>
          </a:p>
          <a:p>
            <a:pPr marL="114300" indent="0" algn="just">
              <a:lnSpc>
                <a:spcPct val="107000"/>
              </a:lnSpc>
              <a:spcAft>
                <a:spcPts val="800"/>
              </a:spcAft>
              <a:buNone/>
            </a:pP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endParaRPr lang="fr-CA" sz="1400" dirty="0">
              <a:effectLst/>
              <a:latin typeface="Candara" panose="020E050203030302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endParaRPr lang="fr-CA" sz="1400" dirty="0">
              <a:effectLst/>
              <a:latin typeface="Candara" panose="020E0502030303020204" pitchFamily="34" charset="0"/>
              <a:ea typeface="Calibri" panose="020F0502020204030204" pitchFamily="34" charset="0"/>
              <a:cs typeface="Times New Roman" panose="02020603050405020304" pitchFamily="18" charset="0"/>
            </a:endParaRPr>
          </a:p>
          <a:p>
            <a:pPr algn="just">
              <a:buFont typeface="Wingdings" panose="05000000000000000000" pitchFamily="2" charset="2"/>
              <a:buChar char="§"/>
            </a:pPr>
            <a:endParaRPr lang="fr-CA" sz="1400" dirty="0">
              <a:latin typeface="Candara" panose="020E0502030303020204" pitchFamily="34" charset="0"/>
            </a:endParaRPr>
          </a:p>
        </p:txBody>
      </p:sp>
    </p:spTree>
    <p:extLst>
      <p:ext uri="{BB962C8B-B14F-4D97-AF65-F5344CB8AC3E}">
        <p14:creationId xmlns:p14="http://schemas.microsoft.com/office/powerpoint/2010/main" val="2905865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992" y="2307409"/>
            <a:ext cx="3157577" cy="3747316"/>
          </a:xfrm>
        </p:spPr>
        <p:txBody>
          <a:bodyPr anchor="t">
            <a:normAutofit/>
          </a:bodyPr>
          <a:lstStyle/>
          <a:p>
            <a:r>
              <a:rPr lang="fr-CA" dirty="0">
                <a:latin typeface="Candara" panose="020E0502030303020204" pitchFamily="34" charset="0"/>
              </a:rPr>
              <a:t>1-Contexte actuel</a:t>
            </a:r>
          </a:p>
        </p:txBody>
      </p:sp>
      <p:graphicFrame>
        <p:nvGraphicFramePr>
          <p:cNvPr id="46" name="Espace réservé du contenu 2">
            <a:extLst>
              <a:ext uri="{FF2B5EF4-FFF2-40B4-BE49-F238E27FC236}">
                <a16:creationId xmlns:a16="http://schemas.microsoft.com/office/drawing/2014/main" id="{E310E3BB-6E3B-4C74-65B0-AAD643041947}"/>
              </a:ext>
            </a:extLst>
          </p:cNvPr>
          <p:cNvGraphicFramePr>
            <a:graphicFrameLocks noGrp="1"/>
          </p:cNvGraphicFramePr>
          <p:nvPr>
            <p:ph idx="1"/>
            <p:extLst>
              <p:ext uri="{D42A27DB-BD31-4B8C-83A1-F6EECF244321}">
                <p14:modId xmlns:p14="http://schemas.microsoft.com/office/powerpoint/2010/main" val="4195420026"/>
              </p:ext>
            </p:extLst>
          </p:nvPr>
        </p:nvGraphicFramePr>
        <p:xfrm>
          <a:off x="1136347" y="803275"/>
          <a:ext cx="5913437" cy="5251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07250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652481" y="1382486"/>
            <a:ext cx="3547581" cy="4093028"/>
          </a:xfrm>
        </p:spPr>
        <p:txBody>
          <a:bodyPr anchor="ctr">
            <a:normAutofit/>
          </a:bodyPr>
          <a:lstStyle/>
          <a:p>
            <a:r>
              <a:rPr lang="fr-CA" sz="4400">
                <a:latin typeface="Candara" panose="020E0502030303020204" pitchFamily="34" charset="0"/>
              </a:rPr>
              <a:t>1-Contexte actuel (suite)</a:t>
            </a:r>
          </a:p>
        </p:txBody>
      </p:sp>
      <p:grpSp>
        <p:nvGrpSpPr>
          <p:cNvPr id="21" name="Group 2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2" name="Straight Connector 2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Isosceles Triangle 2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2" name="Rectangle 3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0A40F524-41DB-46AC-1E9F-0EA996A126CC}"/>
              </a:ext>
            </a:extLst>
          </p:cNvPr>
          <p:cNvGraphicFramePr>
            <a:graphicFrameLocks noGrp="1"/>
          </p:cNvGraphicFramePr>
          <p:nvPr>
            <p:ph idx="1"/>
            <p:extLst>
              <p:ext uri="{D42A27DB-BD31-4B8C-83A1-F6EECF244321}">
                <p14:modId xmlns:p14="http://schemas.microsoft.com/office/powerpoint/2010/main" val="3535097958"/>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4453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1333502" y="609600"/>
            <a:ext cx="8596668" cy="1320800"/>
          </a:xfrm>
        </p:spPr>
        <p:txBody>
          <a:bodyPr>
            <a:normAutofit/>
          </a:bodyPr>
          <a:lstStyle/>
          <a:p>
            <a:r>
              <a:rPr lang="fr-CA">
                <a:latin typeface="Candara" panose="020E0502030303020204" pitchFamily="34" charset="0"/>
              </a:rPr>
              <a:t>1-Contexte actuel (suite)</a:t>
            </a:r>
            <a:endParaRPr lang="fr-CA" dirty="0">
              <a:latin typeface="Candara" panose="020E0502030303020204" pitchFamily="34" charset="0"/>
            </a:endParaRPr>
          </a:p>
        </p:txBody>
      </p:sp>
      <p:sp>
        <p:nvSpPr>
          <p:cNvPr id="10" name="Isosceles Triangle 9">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1">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4" name="Straight Connector 13">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Espace réservé du contenu 2"/>
          <p:cNvSpPr>
            <a:spLocks noGrp="1"/>
          </p:cNvSpPr>
          <p:nvPr>
            <p:ph idx="1"/>
          </p:nvPr>
        </p:nvSpPr>
        <p:spPr>
          <a:xfrm>
            <a:off x="1333502" y="2160590"/>
            <a:ext cx="8470898" cy="3429260"/>
          </a:xfrm>
        </p:spPr>
        <p:txBody>
          <a:bodyPr>
            <a:normAutofit fontScale="92500" lnSpcReduction="20000"/>
          </a:bodyPr>
          <a:lstStyle/>
          <a:p>
            <a:pPr algn="just">
              <a:lnSpc>
                <a:spcPct val="90000"/>
              </a:lnSpc>
              <a:buFont typeface="Wingdings" panose="05000000000000000000" pitchFamily="2" charset="2"/>
              <a:buChar char="Ø"/>
            </a:pPr>
            <a:r>
              <a:rPr lang="fr-CA" sz="1700" b="1" dirty="0">
                <a:latin typeface="Candara" panose="020E0502030303020204" pitchFamily="34" charset="0"/>
              </a:rPr>
              <a:t>On l’a vu : au Québec, le profil des </a:t>
            </a:r>
            <a:r>
              <a:rPr lang="fr-CA" sz="1700" b="1" dirty="0" err="1">
                <a:latin typeface="Candara" panose="020E0502030303020204" pitchFamily="34" charset="0"/>
              </a:rPr>
              <a:t>apprenant.e.s</a:t>
            </a:r>
            <a:r>
              <a:rPr lang="fr-CA" sz="1700" b="1" dirty="0">
                <a:latin typeface="Candara" panose="020E0502030303020204" pitchFamily="34" charset="0"/>
              </a:rPr>
              <a:t> tend à changer. </a:t>
            </a:r>
          </a:p>
          <a:p>
            <a:pPr algn="just">
              <a:lnSpc>
                <a:spcPct val="90000"/>
              </a:lnSpc>
              <a:buFont typeface="Wingdings" panose="05000000000000000000" pitchFamily="2" charset="2"/>
              <a:buChar char="Ø"/>
            </a:pPr>
            <a:endParaRPr lang="fr-CA" sz="1700" b="1" dirty="0">
              <a:latin typeface="Candara" panose="020E0502030303020204" pitchFamily="34" charset="0"/>
            </a:endParaRPr>
          </a:p>
          <a:p>
            <a:pPr algn="just">
              <a:lnSpc>
                <a:spcPct val="90000"/>
              </a:lnSpc>
              <a:buFont typeface="Wingdings" panose="05000000000000000000" pitchFamily="2" charset="2"/>
              <a:buChar char="Ø"/>
            </a:pPr>
            <a:r>
              <a:rPr lang="fr-CA" sz="1700" b="1" dirty="0">
                <a:latin typeface="Candara" panose="020E0502030303020204" pitchFamily="34" charset="0"/>
              </a:rPr>
              <a:t>Afin de relever les défis posés par cette situation, diverses dispositions législatives imposent désormais des normes d’accessibilité et d’inclusion numérique en formation en ligne, diffusée sur le Web ou au moyen des supports multimédias. </a:t>
            </a:r>
          </a:p>
          <a:p>
            <a:pPr algn="just">
              <a:lnSpc>
                <a:spcPct val="90000"/>
              </a:lnSpc>
              <a:buFont typeface="Wingdings" panose="05000000000000000000" pitchFamily="2" charset="2"/>
              <a:buChar char="Ø"/>
            </a:pPr>
            <a:r>
              <a:rPr lang="fr-CA" sz="1700" b="1" dirty="0">
                <a:latin typeface="Candara" panose="020E0502030303020204" pitchFamily="34" charset="0"/>
              </a:rPr>
              <a:t>D’une façon simple, ces nouvelles règles ou standards règlementent la façon dont les documents numériques sont organisés et diffusés, afin qu’ils soient perceptibles, opérables, compréhensibles et robustes. </a:t>
            </a:r>
          </a:p>
          <a:p>
            <a:pPr algn="just">
              <a:lnSpc>
                <a:spcPct val="90000"/>
              </a:lnSpc>
              <a:buFont typeface="Wingdings" panose="05000000000000000000" pitchFamily="2" charset="2"/>
              <a:buChar char="Ø"/>
            </a:pPr>
            <a:r>
              <a:rPr lang="fr-CA" sz="1700" b="1" dirty="0">
                <a:latin typeface="Candara" panose="020E0502030303020204" pitchFamily="34" charset="0"/>
              </a:rPr>
              <a:t>Leur utilisation présente de multiples avantages et permet de réduire une foule de risques en lien avec la réussite des </a:t>
            </a:r>
            <a:r>
              <a:rPr lang="fr-CA" sz="1700" b="1" dirty="0" err="1">
                <a:latin typeface="Candara" panose="020E0502030303020204" pitchFamily="34" charset="0"/>
              </a:rPr>
              <a:t>apprenant.e.s</a:t>
            </a:r>
            <a:r>
              <a:rPr lang="fr-CA" sz="1700" b="1" dirty="0">
                <a:latin typeface="Candara" panose="020E0502030303020204" pitchFamily="34" charset="0"/>
              </a:rPr>
              <a:t>.</a:t>
            </a:r>
          </a:p>
          <a:p>
            <a:pPr algn="just">
              <a:lnSpc>
                <a:spcPct val="90000"/>
              </a:lnSpc>
              <a:buFont typeface="Wingdings" panose="05000000000000000000" pitchFamily="2" charset="2"/>
              <a:buChar char="Ø"/>
            </a:pPr>
            <a:endParaRPr lang="fr-CA" sz="1700" b="1" dirty="0">
              <a:latin typeface="Candara" panose="020E0502030303020204" pitchFamily="34" charset="0"/>
            </a:endParaRPr>
          </a:p>
          <a:p>
            <a:pPr algn="just">
              <a:lnSpc>
                <a:spcPct val="90000"/>
              </a:lnSpc>
              <a:buFont typeface="Wingdings" panose="05000000000000000000" pitchFamily="2" charset="2"/>
              <a:buChar char="Ø"/>
            </a:pPr>
            <a:r>
              <a:rPr lang="fr-CA" sz="1700" b="1" dirty="0">
                <a:latin typeface="Candara" panose="020E0502030303020204" pitchFamily="34" charset="0"/>
              </a:rPr>
              <a:t>L'accessibilité Web représente un élément important pour permettre l'intégration sociale et la participation à la vie collective de la population. (Secrétariat du Conseil du trésor: </a:t>
            </a:r>
            <a:r>
              <a:rPr lang="fr-CA" sz="1700" b="1" dirty="0">
                <a:latin typeface="Candara" panose="020E0502030303020204" pitchFamily="34" charset="0"/>
                <a:hlinkClick r:id="rId2"/>
              </a:rPr>
              <a:t>https://www.tresor.gouv.qc.ca/ressources-informationnelles/architecture-dentreprise-gouvernementale/standards-et-normes/accessibilite-du-web</a:t>
            </a:r>
            <a:r>
              <a:rPr lang="fr-CA" sz="1700" b="1" dirty="0">
                <a:latin typeface="Candara" panose="020E0502030303020204" pitchFamily="34" charset="0"/>
              </a:rPr>
              <a:t>).</a:t>
            </a:r>
          </a:p>
        </p:txBody>
      </p:sp>
      <p:sp>
        <p:nvSpPr>
          <p:cNvPr id="18"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062835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dirty="0">
                <a:latin typeface="Candara" panose="020E0502030303020204" pitchFamily="34" charset="0"/>
              </a:rPr>
              <a:t>2-Obligations légales </a:t>
            </a:r>
          </a:p>
        </p:txBody>
      </p:sp>
      <p:graphicFrame>
        <p:nvGraphicFramePr>
          <p:cNvPr id="35" name="Espace réservé du contenu 2">
            <a:extLst>
              <a:ext uri="{FF2B5EF4-FFF2-40B4-BE49-F238E27FC236}">
                <a16:creationId xmlns:a16="http://schemas.microsoft.com/office/drawing/2014/main" id="{80CB4746-9F10-F50B-C68B-46155A97F67D}"/>
              </a:ext>
            </a:extLst>
          </p:cNvPr>
          <p:cNvGraphicFramePr>
            <a:graphicFrameLocks noGrp="1"/>
          </p:cNvGraphicFramePr>
          <p:nvPr>
            <p:ph idx="1"/>
            <p:extLst>
              <p:ext uri="{D42A27DB-BD31-4B8C-83A1-F6EECF244321}">
                <p14:modId xmlns:p14="http://schemas.microsoft.com/office/powerpoint/2010/main" val="3361036679"/>
              </p:ext>
            </p:extLst>
          </p:nvPr>
        </p:nvGraphicFramePr>
        <p:xfrm>
          <a:off x="870872" y="1672736"/>
          <a:ext cx="9604375" cy="372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637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49683" y="1240076"/>
            <a:ext cx="2727813" cy="4584527"/>
          </a:xfrm>
        </p:spPr>
        <p:txBody>
          <a:bodyPr>
            <a:normAutofit/>
          </a:bodyPr>
          <a:lstStyle/>
          <a:p>
            <a:r>
              <a:rPr lang="fr-CA" sz="3000" dirty="0">
                <a:solidFill>
                  <a:srgbClr val="FFFFFF"/>
                </a:solidFill>
                <a:latin typeface="Candara" panose="020E0502030303020204" pitchFamily="34" charset="0"/>
              </a:rPr>
              <a:t>2-obligations légales (suite)</a:t>
            </a:r>
          </a:p>
        </p:txBody>
      </p:sp>
      <p:sp>
        <p:nvSpPr>
          <p:cNvPr id="3" name="Espace réservé du contenu 2"/>
          <p:cNvSpPr>
            <a:spLocks noGrp="1"/>
          </p:cNvSpPr>
          <p:nvPr>
            <p:ph idx="1"/>
          </p:nvPr>
        </p:nvSpPr>
        <p:spPr>
          <a:xfrm>
            <a:off x="849683" y="551819"/>
            <a:ext cx="7398733" cy="5815425"/>
          </a:xfrm>
        </p:spPr>
        <p:txBody>
          <a:bodyPr anchor="t">
            <a:normAutofit/>
          </a:bodyPr>
          <a:lstStyle/>
          <a:p>
            <a:pPr marL="0" indent="0">
              <a:lnSpc>
                <a:spcPct val="110000"/>
              </a:lnSpc>
              <a:buNone/>
            </a:pPr>
            <a:r>
              <a:rPr lang="fr-CA" sz="3600" dirty="0">
                <a:solidFill>
                  <a:schemeClr val="accent1"/>
                </a:solidFill>
                <a:latin typeface="Candara" panose="020E0502030303020204" pitchFamily="34" charset="0"/>
              </a:rPr>
              <a:t>2-Obligations légales </a:t>
            </a:r>
            <a:endParaRPr lang="fr-CA" sz="3600" dirty="0">
              <a:solidFill>
                <a:schemeClr val="accent1"/>
              </a:solidFill>
              <a:effectLst/>
              <a:latin typeface="Candara" panose="020E0502030303020204" pitchFamily="34" charset="0"/>
              <a:ea typeface="Calibri" panose="020F0502020204030204" pitchFamily="34" charset="0"/>
            </a:endParaRPr>
          </a:p>
          <a:p>
            <a:pPr marL="0" indent="0">
              <a:lnSpc>
                <a:spcPct val="110000"/>
              </a:lnSpc>
              <a:buNone/>
            </a:pPr>
            <a:endParaRPr lang="fr-CA" sz="1000" dirty="0">
              <a:latin typeface="Candara" panose="020E0502030303020204" pitchFamily="34" charset="0"/>
              <a:ea typeface="Times New Roman" panose="02020603050405020304" pitchFamily="18" charset="0"/>
            </a:endParaRPr>
          </a:p>
          <a:p>
            <a:pPr algn="just"/>
            <a:r>
              <a:rPr lang="fr-CA" sz="1200" b="1" dirty="0">
                <a:latin typeface="Candara" panose="020E0502030303020204" pitchFamily="34" charset="0"/>
              </a:rPr>
              <a:t>Le Conseil du trésor adoptait, en 2011, les trois standards suivants, énonçant des règles permettant à tout site Web d’être accessible :</a:t>
            </a:r>
          </a:p>
          <a:p>
            <a:pPr lvl="1" algn="just"/>
            <a:r>
              <a:rPr lang="fr-CA" sz="1200" b="1" dirty="0">
                <a:latin typeface="Candara" panose="020E0502030303020204" pitchFamily="34" charset="0"/>
              </a:rPr>
              <a:t>Standard sur l’accessibilité d’un site Web (SGQRI 008-01);</a:t>
            </a:r>
          </a:p>
          <a:p>
            <a:pPr lvl="1" algn="just"/>
            <a:r>
              <a:rPr lang="fr-CA" sz="1200" b="1" dirty="0">
                <a:latin typeface="Candara" panose="020E0502030303020204" pitchFamily="34" charset="0"/>
              </a:rPr>
              <a:t>Standard sur l’accessibilité d’un document téléchargeable (SGQRI 008-02);</a:t>
            </a:r>
          </a:p>
          <a:p>
            <a:pPr lvl="1" algn="just"/>
            <a:r>
              <a:rPr lang="fr-CA" sz="1200" b="1" dirty="0">
                <a:latin typeface="Candara" panose="020E0502030303020204" pitchFamily="34" charset="0"/>
              </a:rPr>
              <a:t>Standard sur l’accessibilité du multimédia dans un site Web (SGQRI 008-03).</a:t>
            </a:r>
          </a:p>
          <a:p>
            <a:pPr lvl="1" algn="just"/>
            <a:r>
              <a:rPr lang="fr-CA" sz="1200" b="1" dirty="0">
                <a:effectLst/>
                <a:latin typeface="Candara" panose="020E0502030303020204" pitchFamily="34" charset="0"/>
                <a:ea typeface="Times New Roman" panose="02020603050405020304" pitchFamily="18" charset="0"/>
                <a:hlinkClick r:id="rId2"/>
              </a:rPr>
              <a:t>https://www.tresor.gouv.qc.ca/fileadmin/PDF/ressources_informationnelles/AccessibiliteWeb/standard-access-web.pdf</a:t>
            </a:r>
            <a:endParaRPr lang="fr-CA" sz="1200" b="1" dirty="0">
              <a:effectLst/>
              <a:latin typeface="Candara" panose="020E0502030303020204" pitchFamily="34" charset="0"/>
              <a:ea typeface="Times New Roman" panose="02020603050405020304" pitchFamily="18" charset="0"/>
            </a:endParaRPr>
          </a:p>
          <a:p>
            <a:pPr algn="just">
              <a:lnSpc>
                <a:spcPct val="110000"/>
              </a:lnSpc>
            </a:pPr>
            <a:r>
              <a:rPr lang="fr-CA" sz="1200" b="1" i="1" dirty="0">
                <a:effectLst/>
                <a:latin typeface="Candara" panose="020E0502030303020204" pitchFamily="34" charset="0"/>
                <a:ea typeface="Calibri" panose="020F0502020204030204" pitchFamily="34" charset="0"/>
              </a:rPr>
              <a:t>Loi assurant l’exercice des droits des personnes handicapées en vue de leur intégration scolaire, professionnelle et sociale </a:t>
            </a:r>
          </a:p>
          <a:p>
            <a:pPr lvl="1" algn="just">
              <a:lnSpc>
                <a:spcPct val="110000"/>
              </a:lnSpc>
            </a:pPr>
            <a:r>
              <a:rPr lang="fr-CA" sz="1200" b="1" dirty="0">
                <a:effectLst/>
                <a:latin typeface="Candara" panose="020E0502030303020204" pitchFamily="34" charset="0"/>
                <a:ea typeface="Calibri" panose="020F0502020204030204" pitchFamily="34" charset="0"/>
              </a:rPr>
              <a:t>prévoit notamment l’implication des ministères et de leurs réseaux de même que celle de tous les organismes publics dans la mise en œuvre de mesures visant l’intégration des personnes handicapées.</a:t>
            </a:r>
          </a:p>
          <a:p>
            <a:pPr algn="just">
              <a:lnSpc>
                <a:spcPct val="110000"/>
              </a:lnSpc>
            </a:pPr>
            <a:r>
              <a:rPr lang="fr-CA" sz="1200" b="1" i="0" dirty="0">
                <a:effectLst/>
                <a:latin typeface="Candara" panose="020E0502030303020204" pitchFamily="34" charset="0"/>
              </a:rPr>
              <a:t>Tous les établissements d’enseignement du Québec ont l’obligation d’offrir des accommodements aux étudiants en situation de handicap. </a:t>
            </a:r>
          </a:p>
          <a:p>
            <a:pPr lvl="1" algn="just">
              <a:lnSpc>
                <a:spcPct val="110000"/>
              </a:lnSpc>
            </a:pPr>
            <a:r>
              <a:rPr lang="fr-CA" sz="1200" b="1" i="0" dirty="0">
                <a:effectLst/>
                <a:latin typeface="Candara" panose="020E0502030303020204" pitchFamily="34" charset="0"/>
              </a:rPr>
              <a:t>Ces dispositions s’inscrivent dans un cadre juridique  (ex.: chartes) ainsi que dans des politiques institutionnelles propres à chaque établissement scolaire (source: </a:t>
            </a:r>
            <a:r>
              <a:rPr lang="fr-CA" sz="1200" b="1" dirty="0">
                <a:latin typeface="Candara" panose="020E0502030303020204" pitchFamily="34" charset="0"/>
                <a:hlinkClick r:id="rId3"/>
              </a:rPr>
              <a:t>https://www.aqicesh.ca/corps-professoral/cadre-juridique-et-politique-institutionnelle/</a:t>
            </a:r>
            <a:endParaRPr lang="fr-CA" sz="1200" b="1" dirty="0">
              <a:effectLst/>
              <a:latin typeface="Candara" panose="020E0502030303020204" pitchFamily="34" charset="0"/>
              <a:ea typeface="Calibri" panose="020F0502020204030204" pitchFamily="34" charset="0"/>
            </a:endParaRPr>
          </a:p>
          <a:p>
            <a:pPr marL="0" indent="0">
              <a:lnSpc>
                <a:spcPct val="110000"/>
              </a:lnSpc>
              <a:buNone/>
            </a:pPr>
            <a:endParaRPr lang="fr-CA" sz="1000" dirty="0">
              <a:latin typeface="Candara" panose="020E0502030303020204" pitchFamily="34" charset="0"/>
            </a:endParaRPr>
          </a:p>
        </p:txBody>
      </p:sp>
    </p:spTree>
    <p:extLst>
      <p:ext uri="{BB962C8B-B14F-4D97-AF65-F5344CB8AC3E}">
        <p14:creationId xmlns:p14="http://schemas.microsoft.com/office/powerpoint/2010/main" val="793214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86EA36-245E-A4A3-B601-6063E0956136}"/>
              </a:ext>
            </a:extLst>
          </p:cNvPr>
          <p:cNvSpPr>
            <a:spLocks noGrp="1"/>
          </p:cNvSpPr>
          <p:nvPr>
            <p:ph type="title"/>
          </p:nvPr>
        </p:nvSpPr>
        <p:spPr/>
        <p:txBody>
          <a:bodyPr/>
          <a:lstStyle/>
          <a:p>
            <a:r>
              <a:rPr lang="fr-CA" dirty="0">
                <a:latin typeface="Candara" panose="020E0502030303020204" pitchFamily="34" charset="0"/>
              </a:rPr>
              <a:t>2-Obligations légales : SGQRI-008 2.0</a:t>
            </a:r>
          </a:p>
        </p:txBody>
      </p:sp>
      <p:sp>
        <p:nvSpPr>
          <p:cNvPr id="3" name="Espace réservé du contenu 2">
            <a:extLst>
              <a:ext uri="{FF2B5EF4-FFF2-40B4-BE49-F238E27FC236}">
                <a16:creationId xmlns:a16="http://schemas.microsoft.com/office/drawing/2014/main" id="{50994A6B-18F7-9418-8861-D21D75DB1050}"/>
              </a:ext>
            </a:extLst>
          </p:cNvPr>
          <p:cNvSpPr>
            <a:spLocks noGrp="1"/>
          </p:cNvSpPr>
          <p:nvPr>
            <p:ph idx="1"/>
          </p:nvPr>
        </p:nvSpPr>
        <p:spPr>
          <a:xfrm>
            <a:off x="677334" y="1325461"/>
            <a:ext cx="8596668" cy="4715902"/>
          </a:xfrm>
        </p:spPr>
        <p:txBody>
          <a:bodyPr>
            <a:normAutofit/>
          </a:bodyPr>
          <a:lstStyle/>
          <a:p>
            <a:endParaRPr lang="fr-CA" sz="1400" b="1" dirty="0">
              <a:latin typeface="Candara" panose="020E0502030303020204" pitchFamily="34" charset="0"/>
            </a:endParaRPr>
          </a:p>
          <a:p>
            <a:r>
              <a:rPr lang="fr-CA" sz="1400" b="1" dirty="0">
                <a:latin typeface="Candara" panose="020E0502030303020204" pitchFamily="34" charset="0"/>
              </a:rPr>
              <a:t>Au Québec, la norme SGQRI-008 2.0 s’applique désormais à la </a:t>
            </a:r>
            <a:r>
              <a:rPr lang="fr-CA" sz="1400" b="1" u="sng" dirty="0">
                <a:latin typeface="Candara" panose="020E0502030303020204" pitchFamily="34" charset="0"/>
              </a:rPr>
              <a:t>formation en ligne</a:t>
            </a:r>
            <a:r>
              <a:rPr lang="fr-CA" sz="1400" b="1" dirty="0">
                <a:latin typeface="Candara" panose="020E0502030303020204" pitchFamily="34" charset="0"/>
              </a:rPr>
              <a:t> dans les universités, les organismes publics et les établissements de santé.</a:t>
            </a:r>
          </a:p>
          <a:p>
            <a:endParaRPr lang="fr-CA" sz="1400" b="1" dirty="0">
              <a:latin typeface="Candara" panose="020E0502030303020204" pitchFamily="34" charset="0"/>
            </a:endParaRPr>
          </a:p>
          <a:p>
            <a:r>
              <a:rPr lang="fr-CA" sz="1400" b="1" dirty="0">
                <a:latin typeface="Candara" panose="020E0502030303020204" pitchFamily="34" charset="0"/>
              </a:rPr>
              <a:t>Afin d’améliorer l’accessibilité des contenus Web diffusés par les organismes publics, le présent standard, concernant dorénavant </a:t>
            </a:r>
            <a:r>
              <a:rPr lang="fr-CA" sz="1400" b="1" u="sng" dirty="0">
                <a:latin typeface="Candara" panose="020E0502030303020204" pitchFamily="34" charset="0"/>
              </a:rPr>
              <a:t>l’ensemble des organismes publics</a:t>
            </a:r>
            <a:r>
              <a:rPr lang="fr-CA" sz="1400" b="1" dirty="0">
                <a:latin typeface="Candara" panose="020E0502030303020204" pitchFamily="34" charset="0"/>
              </a:rPr>
              <a:t> visés à l'article 2 de la </a:t>
            </a:r>
            <a:r>
              <a:rPr lang="fr-CA" sz="1400" b="1" i="1" dirty="0">
                <a:latin typeface="Candara" panose="020E0502030303020204" pitchFamily="34" charset="0"/>
              </a:rPr>
              <a:t>Loi sur la gouvernance  et la gestion des ressources informationnelles des organismes publics et des entreprises du gouvernement </a:t>
            </a:r>
            <a:r>
              <a:rPr lang="fr-CA" sz="1400" b="1" dirty="0">
                <a:latin typeface="Candara" panose="020E0502030303020204" pitchFamily="34" charset="0"/>
              </a:rPr>
              <a:t>(chapitre G-1.03), ce qui inclut :</a:t>
            </a:r>
          </a:p>
          <a:p>
            <a:pPr lvl="1"/>
            <a:r>
              <a:rPr lang="fr-CA" sz="1400" b="1" dirty="0">
                <a:latin typeface="Candara" panose="020E0502030303020204" pitchFamily="34" charset="0"/>
              </a:rPr>
              <a:t>Les ministères;</a:t>
            </a:r>
          </a:p>
          <a:p>
            <a:pPr lvl="1"/>
            <a:r>
              <a:rPr lang="fr-CA" sz="1400" b="1" dirty="0">
                <a:latin typeface="Candara" panose="020E0502030303020204" pitchFamily="34" charset="0"/>
              </a:rPr>
              <a:t>Les différentes commissions, conseils, régies, instituts, musées et sociétés prévus à la </a:t>
            </a:r>
            <a:r>
              <a:rPr lang="fr-CA" sz="1400" b="1" i="1" dirty="0">
                <a:latin typeface="Candara" panose="020E0502030303020204" pitchFamily="34" charset="0"/>
              </a:rPr>
              <a:t>Loi sur l’administration financière</a:t>
            </a:r>
            <a:r>
              <a:rPr lang="fr-CA" sz="1400" b="1" dirty="0">
                <a:latin typeface="Candara" panose="020E0502030303020204" pitchFamily="34" charset="0"/>
              </a:rPr>
              <a:t>;</a:t>
            </a:r>
          </a:p>
          <a:p>
            <a:pPr lvl="1"/>
            <a:r>
              <a:rPr lang="fr-CA" sz="1400" b="1" dirty="0">
                <a:latin typeface="Candara" panose="020E0502030303020204" pitchFamily="34" charset="0"/>
              </a:rPr>
              <a:t>Les universités et cégeps du Québec;</a:t>
            </a:r>
          </a:p>
          <a:p>
            <a:pPr lvl="1"/>
            <a:r>
              <a:rPr lang="fr-CA" sz="1400" b="1" dirty="0">
                <a:latin typeface="Candara" panose="020E0502030303020204" pitchFamily="34" charset="0"/>
              </a:rPr>
              <a:t>Les établissements publics liés à la santé et aux services sociaux (hôpitaux, centres de la protection de l’enfance et de la jeunesse, CHSLD, centres de réadaptation).</a:t>
            </a:r>
          </a:p>
          <a:p>
            <a:endParaRPr lang="fr-CA" sz="1400" b="1" dirty="0">
              <a:latin typeface="Candara" panose="020E0502030303020204" pitchFamily="34" charset="0"/>
            </a:endParaRPr>
          </a:p>
          <a:p>
            <a:endParaRPr lang="fr-CA" sz="1500" b="1" dirty="0">
              <a:latin typeface="Candara" panose="020E0502030303020204" pitchFamily="34" charset="0"/>
            </a:endParaRPr>
          </a:p>
          <a:p>
            <a:endParaRPr lang="fr-CA" sz="1800" dirty="0">
              <a:latin typeface="Candara" panose="020E0502030303020204" pitchFamily="34" charset="0"/>
            </a:endParaRPr>
          </a:p>
          <a:p>
            <a:endParaRPr lang="fr-CA" dirty="0">
              <a:latin typeface="Candara" panose="020E0502030303020204" pitchFamily="34" charset="0"/>
            </a:endParaRPr>
          </a:p>
          <a:p>
            <a:endParaRPr lang="fr-CA" sz="1800" dirty="0">
              <a:latin typeface="Candara" panose="020E0502030303020204" pitchFamily="34" charset="0"/>
            </a:endParaRPr>
          </a:p>
          <a:p>
            <a:endParaRPr lang="fr-CA" dirty="0"/>
          </a:p>
        </p:txBody>
      </p:sp>
    </p:spTree>
    <p:extLst>
      <p:ext uri="{BB962C8B-B14F-4D97-AF65-F5344CB8AC3E}">
        <p14:creationId xmlns:p14="http://schemas.microsoft.com/office/powerpoint/2010/main" val="4190025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86EA36-245E-A4A3-B601-6063E0956136}"/>
              </a:ext>
            </a:extLst>
          </p:cNvPr>
          <p:cNvSpPr>
            <a:spLocks noGrp="1"/>
          </p:cNvSpPr>
          <p:nvPr>
            <p:ph type="title"/>
          </p:nvPr>
        </p:nvSpPr>
        <p:spPr/>
        <p:txBody>
          <a:bodyPr>
            <a:normAutofit/>
          </a:bodyPr>
          <a:lstStyle/>
          <a:p>
            <a:r>
              <a:rPr lang="fr-CA" dirty="0">
                <a:latin typeface="Candara" panose="020E0502030303020204" pitchFamily="34" charset="0"/>
              </a:rPr>
              <a:t>2-Obligations légales : Standard sur l’accessibilité des sites Web</a:t>
            </a:r>
          </a:p>
        </p:txBody>
      </p:sp>
      <p:sp>
        <p:nvSpPr>
          <p:cNvPr id="3" name="Espace réservé du contenu 2">
            <a:extLst>
              <a:ext uri="{FF2B5EF4-FFF2-40B4-BE49-F238E27FC236}">
                <a16:creationId xmlns:a16="http://schemas.microsoft.com/office/drawing/2014/main" id="{50994A6B-18F7-9418-8861-D21D75DB1050}"/>
              </a:ext>
            </a:extLst>
          </p:cNvPr>
          <p:cNvSpPr>
            <a:spLocks noGrp="1"/>
          </p:cNvSpPr>
          <p:nvPr>
            <p:ph idx="1"/>
          </p:nvPr>
        </p:nvSpPr>
        <p:spPr>
          <a:xfrm>
            <a:off x="677334" y="1325461"/>
            <a:ext cx="8596668" cy="4715902"/>
          </a:xfrm>
        </p:spPr>
        <p:txBody>
          <a:bodyPr>
            <a:normAutofit fontScale="25000" lnSpcReduction="20000"/>
          </a:bodyPr>
          <a:lstStyle/>
          <a:p>
            <a:endParaRPr lang="fr-CA" sz="1500" dirty="0">
              <a:latin typeface="Candara" panose="020E0502030303020204" pitchFamily="34" charset="0"/>
            </a:endParaRPr>
          </a:p>
          <a:p>
            <a:endParaRPr lang="fr-CA" sz="2300" dirty="0">
              <a:latin typeface="Candara" panose="020E0502030303020204" pitchFamily="34" charset="0"/>
            </a:endParaRPr>
          </a:p>
          <a:p>
            <a:pPr marL="0" indent="0">
              <a:buNone/>
            </a:pPr>
            <a:endParaRPr lang="fr-CA" sz="6400" b="1" dirty="0">
              <a:latin typeface="Candara" panose="020E0502030303020204" pitchFamily="34" charset="0"/>
            </a:endParaRPr>
          </a:p>
          <a:p>
            <a:r>
              <a:rPr lang="fr-CA" sz="6400" b="1" dirty="0">
                <a:latin typeface="Candara" panose="020E0502030303020204" pitchFamily="34" charset="0"/>
              </a:rPr>
              <a:t>Le standard énonce les règles permettant à tout site Web et à son contenu d’être accessibles afin de faciliter leur utilisation pour toute personne, handicapée ou non. </a:t>
            </a:r>
          </a:p>
          <a:p>
            <a:pPr marL="0" indent="0">
              <a:buNone/>
            </a:pPr>
            <a:endParaRPr lang="fr-CA" sz="6400" b="1" dirty="0">
              <a:latin typeface="Candara" panose="020E0502030303020204" pitchFamily="34" charset="0"/>
            </a:endParaRPr>
          </a:p>
          <a:p>
            <a:r>
              <a:rPr lang="fr-CA" sz="6400" b="1" dirty="0">
                <a:latin typeface="Candara" panose="020E0502030303020204" pitchFamily="34" charset="0"/>
              </a:rPr>
              <a:t>Le standard est entré en vigueur le 17 juillet 2018 et sera sujet à un rapport sur sa mise en œuvre 5 ans après son entrée en vigueur (ou avant le 17 juillet 2023).</a:t>
            </a:r>
          </a:p>
          <a:p>
            <a:endParaRPr lang="fr-CA" sz="6400" b="1" dirty="0">
              <a:latin typeface="Candara" panose="020E0502030303020204" pitchFamily="34" charset="0"/>
            </a:endParaRPr>
          </a:p>
          <a:p>
            <a:r>
              <a:rPr lang="fr-CA" sz="6400" b="1" dirty="0">
                <a:latin typeface="Candara" panose="020E0502030303020204" pitchFamily="34" charset="0"/>
              </a:rPr>
              <a:t>Le SGQRI 008 2.0 s’applique :</a:t>
            </a:r>
          </a:p>
          <a:p>
            <a:pPr lvl="2"/>
            <a:r>
              <a:rPr lang="fr-CA" sz="6000" b="1" dirty="0">
                <a:latin typeface="Candara" panose="020E0502030303020204" pitchFamily="34" charset="0"/>
              </a:rPr>
              <a:t>Dès le 17 juillet 2020 à tout nouveau contenu ou refonte;</a:t>
            </a:r>
          </a:p>
          <a:p>
            <a:pPr lvl="2"/>
            <a:r>
              <a:rPr lang="fr-CA" sz="6000" b="1" dirty="0">
                <a:latin typeface="Candara" panose="020E0502030303020204" pitchFamily="34" charset="0"/>
              </a:rPr>
              <a:t>Dès le 17 juillet 2022 à tout contenu (y compris les anciens)</a:t>
            </a:r>
          </a:p>
          <a:p>
            <a:pPr marL="0" indent="0">
              <a:buNone/>
            </a:pPr>
            <a:endParaRPr lang="fr-CA" sz="4000" dirty="0">
              <a:latin typeface="Candara" panose="020E0502030303020204" pitchFamily="34" charset="0"/>
            </a:endParaRPr>
          </a:p>
          <a:p>
            <a:r>
              <a:rPr lang="fr-CA" sz="6000" b="1" dirty="0">
                <a:latin typeface="Candara" panose="020E0502030303020204" pitchFamily="34" charset="0"/>
              </a:rPr>
              <a:t>Tout contenu ou page Web (sauf exceptions) doivent satisfaire aux exigences de conformité des WCAG 2.0­.</a:t>
            </a:r>
          </a:p>
          <a:p>
            <a:endParaRPr lang="fr-CA" sz="7200" dirty="0">
              <a:latin typeface="Candara" panose="020E0502030303020204" pitchFamily="34" charset="0"/>
            </a:endParaRPr>
          </a:p>
          <a:p>
            <a:endParaRPr lang="fr-CA" dirty="0"/>
          </a:p>
        </p:txBody>
      </p:sp>
    </p:spTree>
    <p:extLst>
      <p:ext uri="{BB962C8B-B14F-4D97-AF65-F5344CB8AC3E}">
        <p14:creationId xmlns:p14="http://schemas.microsoft.com/office/powerpoint/2010/main" val="4017470707"/>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4715</TotalTime>
  <Words>2242</Words>
  <Application>Microsoft Office PowerPoint</Application>
  <PresentationFormat>Grand écran</PresentationFormat>
  <Paragraphs>182</Paragraphs>
  <Slides>20</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20</vt:i4>
      </vt:variant>
    </vt:vector>
  </HeadingPairs>
  <TitlesOfParts>
    <vt:vector size="28" baseType="lpstr">
      <vt:lpstr>Arial</vt:lpstr>
      <vt:lpstr>Calibri</vt:lpstr>
      <vt:lpstr>Candara</vt:lpstr>
      <vt:lpstr>Symbol</vt:lpstr>
      <vt:lpstr>Trebuchet MS</vt:lpstr>
      <vt:lpstr>Wingdings</vt:lpstr>
      <vt:lpstr>Wingdings 3</vt:lpstr>
      <vt:lpstr>Facette</vt:lpstr>
      <vt:lpstr>  Les enjeux légaux de l’accessibilité dans les dispositifs de l’apprentissage en ligne    Dans le cadre de la JOURNÉE IDE@   L’apprentissage en ligne accessible et inclusif tout au long de la vie : découvrir, explorer, comprendre. </vt:lpstr>
      <vt:lpstr>Contenu de la présentation</vt:lpstr>
      <vt:lpstr>1-Contexte actuel</vt:lpstr>
      <vt:lpstr>1-Contexte actuel (suite)</vt:lpstr>
      <vt:lpstr>1-Contexte actuel (suite)</vt:lpstr>
      <vt:lpstr>2-Obligations légales </vt:lpstr>
      <vt:lpstr>2-obligations légales (suite)</vt:lpstr>
      <vt:lpstr>2-Obligations légales : SGQRI-008 2.0</vt:lpstr>
      <vt:lpstr>2-Obligations légales : Standard sur l’accessibilité des sites Web</vt:lpstr>
      <vt:lpstr>2-Obligations légales </vt:lpstr>
      <vt:lpstr>3-Accessibilité Web: comment faire?</vt:lpstr>
      <vt:lpstr>3-Accessibilité Web : comment faire? (suite)</vt:lpstr>
      <vt:lpstr>3-Accessibilité Web : comment faire? (suite)</vt:lpstr>
      <vt:lpstr>3-Accessibilité Web : Comment faire? (suite)</vt:lpstr>
      <vt:lpstr>3-Accessibilité Web : comment faire? (suite)</vt:lpstr>
      <vt:lpstr>4-AVANTAGES et risques</vt:lpstr>
      <vt:lpstr>4-AVANTAGES et risques (suite)</vt:lpstr>
      <vt:lpstr>Conclusion</vt:lpstr>
      <vt:lpstr>Discussion : la parole est à vous!</vt:lpstr>
      <vt:lpstr>Références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Blais, Martin</dc:creator>
  <cp:lastModifiedBy>Blais, Martin</cp:lastModifiedBy>
  <cp:revision>619</cp:revision>
  <cp:lastPrinted>2021-10-28T18:11:37Z</cp:lastPrinted>
  <dcterms:created xsi:type="dcterms:W3CDTF">2021-09-29T18:32:42Z</dcterms:created>
  <dcterms:modified xsi:type="dcterms:W3CDTF">2023-05-25T20:28:16Z</dcterms:modified>
</cp:coreProperties>
</file>